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355" r:id="rId3"/>
    <p:sldId id="300" r:id="rId4"/>
    <p:sldId id="307" r:id="rId5"/>
    <p:sldId id="308" r:id="rId6"/>
    <p:sldId id="323" r:id="rId7"/>
    <p:sldId id="328" r:id="rId8"/>
    <p:sldId id="327" r:id="rId9"/>
    <p:sldId id="348" r:id="rId10"/>
    <p:sldId id="350" r:id="rId11"/>
    <p:sldId id="352" r:id="rId12"/>
    <p:sldId id="351" r:id="rId13"/>
    <p:sldId id="309" r:id="rId14"/>
    <p:sldId id="329" r:id="rId15"/>
    <p:sldId id="321" r:id="rId16"/>
    <p:sldId id="331" r:id="rId17"/>
    <p:sldId id="265" r:id="rId18"/>
    <p:sldId id="334" r:id="rId19"/>
    <p:sldId id="354" r:id="rId20"/>
    <p:sldId id="353" r:id="rId21"/>
    <p:sldId id="347" r:id="rId22"/>
    <p:sldId id="343" r:id="rId23"/>
    <p:sldId id="273" r:id="rId24"/>
    <p:sldId id="275" r:id="rId25"/>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9507" autoAdjust="0"/>
  </p:normalViewPr>
  <p:slideViewPr>
    <p:cSldViewPr snapToGrid="0">
      <p:cViewPr varScale="1">
        <p:scale>
          <a:sx n="89" d="100"/>
          <a:sy n="89" d="100"/>
        </p:scale>
        <p:origin x="2008" y="168"/>
      </p:cViewPr>
      <p:guideLst>
        <p:guide orient="horz" pos="2160"/>
        <p:guide pos="3840"/>
      </p:guideLst>
    </p:cSldViewPr>
  </p:slideViewPr>
  <p:outlineViewPr>
    <p:cViewPr>
      <p:scale>
        <a:sx n="33" d="100"/>
        <a:sy n="33" d="100"/>
      </p:scale>
      <p:origin x="0" y="-758"/>
    </p:cViewPr>
  </p:outlineViewPr>
  <p:notesTextViewPr>
    <p:cViewPr>
      <p:scale>
        <a:sx n="3" d="2"/>
        <a:sy n="3" d="2"/>
      </p:scale>
      <p:origin x="0" y="0"/>
    </p:cViewPr>
  </p:notesTextViewPr>
  <p:notesViewPr>
    <p:cSldViewPr snapToGrid="0">
      <p:cViewPr varScale="1">
        <p:scale>
          <a:sx n="66" d="100"/>
          <a:sy n="66" d="100"/>
        </p:scale>
        <p:origin x="1286" y="43"/>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6" Type="http://schemas.microsoft.com/office/2015/10/relationships/revisionInfo" Target="revisionInfo.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Denied Claim Percentage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989738925836"/>
          <c:y val="0.132319368097856"/>
          <c:w val="0.703614124126932"/>
          <c:h val="0.726985782294195"/>
        </c:manualLayout>
      </c:layout>
      <c:lineChart>
        <c:grouping val="standard"/>
        <c:varyColors val="0"/>
        <c:ser>
          <c:idx val="0"/>
          <c:order val="0"/>
          <c:tx>
            <c:v>Denied Claims</c:v>
          </c:tx>
          <c:spPr>
            <a:ln w="28575" cap="rnd">
              <a:solidFill>
                <a:schemeClr val="accent1"/>
              </a:solidFill>
              <a:round/>
            </a:ln>
            <a:effectLst/>
          </c:spPr>
          <c:marker>
            <c:symbol val="none"/>
          </c:marker>
          <c:cat>
            <c:strRef>
              <c:f>Sheet4!$A$2:$A$9</c:f>
              <c:strCache>
                <c:ptCount val="8"/>
                <c:pt idx="0">
                  <c:v>Jul</c:v>
                </c:pt>
                <c:pt idx="1">
                  <c:v>Aug</c:v>
                </c:pt>
                <c:pt idx="2">
                  <c:v>Sep</c:v>
                </c:pt>
                <c:pt idx="3">
                  <c:v>Oct</c:v>
                </c:pt>
                <c:pt idx="4">
                  <c:v>Nov</c:v>
                </c:pt>
                <c:pt idx="5">
                  <c:v>Dec</c:v>
                </c:pt>
                <c:pt idx="6">
                  <c:v>Jan</c:v>
                </c:pt>
                <c:pt idx="7">
                  <c:v>Feb</c:v>
                </c:pt>
              </c:strCache>
            </c:strRef>
          </c:cat>
          <c:val>
            <c:numRef>
              <c:f>Sheet4!$D$2:$D$9</c:f>
              <c:numCache>
                <c:formatCode>0.0%</c:formatCode>
                <c:ptCount val="8"/>
                <c:pt idx="0">
                  <c:v>0.042</c:v>
                </c:pt>
                <c:pt idx="1">
                  <c:v>0.038</c:v>
                </c:pt>
                <c:pt idx="2">
                  <c:v>0.091</c:v>
                </c:pt>
                <c:pt idx="3">
                  <c:v>0.046</c:v>
                </c:pt>
                <c:pt idx="4">
                  <c:v>0.06</c:v>
                </c:pt>
                <c:pt idx="5">
                  <c:v>0.057</c:v>
                </c:pt>
                <c:pt idx="6">
                  <c:v>0.04</c:v>
                </c:pt>
                <c:pt idx="7">
                  <c:v>0.036</c:v>
                </c:pt>
              </c:numCache>
            </c:numRef>
          </c:val>
          <c:smooth val="0"/>
          <c:extLst xmlns:c16r2="http://schemas.microsoft.com/office/drawing/2015/06/chart">
            <c:ext xmlns:c16="http://schemas.microsoft.com/office/drawing/2014/chart" uri="{C3380CC4-5D6E-409C-BE32-E72D297353CC}">
              <c16:uniqueId val="{00000000-9B0B-464F-BC5D-A6AEB955268D}"/>
            </c:ext>
          </c:extLst>
        </c:ser>
        <c:dLbls>
          <c:showLegendKey val="0"/>
          <c:showVal val="0"/>
          <c:showCatName val="0"/>
          <c:showSerName val="0"/>
          <c:showPercent val="0"/>
          <c:showBubbleSize val="0"/>
        </c:dLbls>
        <c:smooth val="0"/>
        <c:axId val="-83106752"/>
        <c:axId val="-83533728"/>
      </c:lineChart>
      <c:catAx>
        <c:axId val="-831067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33728"/>
        <c:crosses val="autoZero"/>
        <c:auto val="1"/>
        <c:lblAlgn val="ctr"/>
        <c:lblOffset val="100"/>
        <c:noMultiLvlLbl val="0"/>
      </c:catAx>
      <c:valAx>
        <c:axId val="-83533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EF68A-8CBD-46F4-A0AD-51D36B5C8F24}" type="doc">
      <dgm:prSet loTypeId="urn:microsoft.com/office/officeart/2005/8/layout/cycle8" loCatId="cycle" qsTypeId="urn:microsoft.com/office/officeart/2005/8/quickstyle/simple1#4" qsCatId="simple" csTypeId="urn:microsoft.com/office/officeart/2005/8/colors/accent1_2#2" csCatId="accent1" phldr="1"/>
      <dgm:spPr/>
    </dgm:pt>
    <dgm:pt modelId="{BB8A5DA1-CD28-49BA-A1F3-CA29924A9A83}">
      <dgm:prSet phldrT="[Text]"/>
      <dgm:spPr/>
      <dgm:t>
        <a:bodyPr/>
        <a:lstStyle/>
        <a:p>
          <a:r>
            <a:rPr lang="en-US" dirty="0"/>
            <a:t>Revenue</a:t>
          </a:r>
        </a:p>
      </dgm:t>
    </dgm:pt>
    <dgm:pt modelId="{A4FC64DE-0DFF-44F0-8640-6AA5D4FE0742}" type="parTrans" cxnId="{6BCB5224-4895-4EFA-9BB2-58B7FFE61A8F}">
      <dgm:prSet/>
      <dgm:spPr/>
      <dgm:t>
        <a:bodyPr/>
        <a:lstStyle/>
        <a:p>
          <a:endParaRPr lang="en-US"/>
        </a:p>
      </dgm:t>
    </dgm:pt>
    <dgm:pt modelId="{EBF7EB76-35B6-4A38-854E-AB9250159B2F}" type="sibTrans" cxnId="{6BCB5224-4895-4EFA-9BB2-58B7FFE61A8F}">
      <dgm:prSet/>
      <dgm:spPr/>
      <dgm:t>
        <a:bodyPr/>
        <a:lstStyle/>
        <a:p>
          <a:endParaRPr lang="en-US"/>
        </a:p>
      </dgm:t>
    </dgm:pt>
    <dgm:pt modelId="{A9AB8AD9-3C44-4194-A4BD-63972AE7301B}">
      <dgm:prSet phldrT="[Text]"/>
      <dgm:spPr/>
      <dgm:t>
        <a:bodyPr/>
        <a:lstStyle/>
        <a:p>
          <a:r>
            <a:rPr lang="en-US" dirty="0"/>
            <a:t>Effort</a:t>
          </a:r>
        </a:p>
      </dgm:t>
    </dgm:pt>
    <dgm:pt modelId="{61E37CC1-C5E7-458C-951A-9D5587F5ADE5}" type="parTrans" cxnId="{D588F3C5-805C-40FF-90AF-9B7677AC6D70}">
      <dgm:prSet/>
      <dgm:spPr/>
      <dgm:t>
        <a:bodyPr/>
        <a:lstStyle/>
        <a:p>
          <a:endParaRPr lang="en-US"/>
        </a:p>
      </dgm:t>
    </dgm:pt>
    <dgm:pt modelId="{6E3331A8-47C6-4FD2-99AA-99C0892640AD}" type="sibTrans" cxnId="{D588F3C5-805C-40FF-90AF-9B7677AC6D70}">
      <dgm:prSet/>
      <dgm:spPr/>
      <dgm:t>
        <a:bodyPr/>
        <a:lstStyle/>
        <a:p>
          <a:endParaRPr lang="en-US"/>
        </a:p>
      </dgm:t>
    </dgm:pt>
    <dgm:pt modelId="{A23DE4A9-5F8C-42B8-A574-78FD13D2FA18}">
      <dgm:prSet phldrT="[Text]"/>
      <dgm:spPr/>
      <dgm:t>
        <a:bodyPr/>
        <a:lstStyle/>
        <a:p>
          <a:r>
            <a:rPr lang="en-US" dirty="0"/>
            <a:t>Compliance</a:t>
          </a:r>
        </a:p>
      </dgm:t>
    </dgm:pt>
    <dgm:pt modelId="{F04DE105-BF09-4EC5-A77F-DAFEEBF920FA}" type="parTrans" cxnId="{F1C235BC-40FE-492E-8FCE-171F3C94401A}">
      <dgm:prSet/>
      <dgm:spPr/>
      <dgm:t>
        <a:bodyPr/>
        <a:lstStyle/>
        <a:p>
          <a:endParaRPr lang="en-US"/>
        </a:p>
      </dgm:t>
    </dgm:pt>
    <dgm:pt modelId="{0E8A20B0-137A-45E8-B436-242A619F4C90}" type="sibTrans" cxnId="{F1C235BC-40FE-492E-8FCE-171F3C94401A}">
      <dgm:prSet/>
      <dgm:spPr/>
      <dgm:t>
        <a:bodyPr/>
        <a:lstStyle/>
        <a:p>
          <a:endParaRPr lang="en-US"/>
        </a:p>
      </dgm:t>
    </dgm:pt>
    <dgm:pt modelId="{61945632-1876-4634-92E1-614ABFF516E8}" type="pres">
      <dgm:prSet presAssocID="{78EEF68A-8CBD-46F4-A0AD-51D36B5C8F24}" presName="compositeShape" presStyleCnt="0">
        <dgm:presLayoutVars>
          <dgm:chMax val="7"/>
          <dgm:dir/>
          <dgm:resizeHandles val="exact"/>
        </dgm:presLayoutVars>
      </dgm:prSet>
      <dgm:spPr/>
    </dgm:pt>
    <dgm:pt modelId="{C635E16E-CFAE-4792-B6CC-D218E69FCDCA}" type="pres">
      <dgm:prSet presAssocID="{78EEF68A-8CBD-46F4-A0AD-51D36B5C8F24}" presName="wedge1" presStyleLbl="node1" presStyleIdx="0" presStyleCnt="3"/>
      <dgm:spPr/>
      <dgm:t>
        <a:bodyPr/>
        <a:lstStyle/>
        <a:p>
          <a:endParaRPr lang="en-US"/>
        </a:p>
      </dgm:t>
    </dgm:pt>
    <dgm:pt modelId="{D415D9D0-7909-4373-91A5-AC16A8D003FD}" type="pres">
      <dgm:prSet presAssocID="{78EEF68A-8CBD-46F4-A0AD-51D36B5C8F24}" presName="dummy1a" presStyleCnt="0"/>
      <dgm:spPr/>
    </dgm:pt>
    <dgm:pt modelId="{98481392-3D3C-4919-B0E8-20D667EBF092}" type="pres">
      <dgm:prSet presAssocID="{78EEF68A-8CBD-46F4-A0AD-51D36B5C8F24}" presName="dummy1b" presStyleCnt="0"/>
      <dgm:spPr/>
    </dgm:pt>
    <dgm:pt modelId="{5EB4AF5D-1CAD-4308-8D70-DB2F9DADAEF8}" type="pres">
      <dgm:prSet presAssocID="{78EEF68A-8CBD-46F4-A0AD-51D36B5C8F24}" presName="wedge1Tx" presStyleLbl="node1" presStyleIdx="0" presStyleCnt="3">
        <dgm:presLayoutVars>
          <dgm:chMax val="0"/>
          <dgm:chPref val="0"/>
          <dgm:bulletEnabled val="1"/>
        </dgm:presLayoutVars>
      </dgm:prSet>
      <dgm:spPr/>
      <dgm:t>
        <a:bodyPr/>
        <a:lstStyle/>
        <a:p>
          <a:endParaRPr lang="en-US"/>
        </a:p>
      </dgm:t>
    </dgm:pt>
    <dgm:pt modelId="{D452E007-2ED8-41BF-BD02-E4197551EA61}" type="pres">
      <dgm:prSet presAssocID="{78EEF68A-8CBD-46F4-A0AD-51D36B5C8F24}" presName="wedge2" presStyleLbl="node1" presStyleIdx="1" presStyleCnt="3"/>
      <dgm:spPr/>
      <dgm:t>
        <a:bodyPr/>
        <a:lstStyle/>
        <a:p>
          <a:endParaRPr lang="en-US"/>
        </a:p>
      </dgm:t>
    </dgm:pt>
    <dgm:pt modelId="{B4934A2E-C816-4AD1-9590-0BFFB817B87B}" type="pres">
      <dgm:prSet presAssocID="{78EEF68A-8CBD-46F4-A0AD-51D36B5C8F24}" presName="dummy2a" presStyleCnt="0"/>
      <dgm:spPr/>
    </dgm:pt>
    <dgm:pt modelId="{7123791B-0807-439D-A1C2-D078B836B69E}" type="pres">
      <dgm:prSet presAssocID="{78EEF68A-8CBD-46F4-A0AD-51D36B5C8F24}" presName="dummy2b" presStyleCnt="0"/>
      <dgm:spPr/>
    </dgm:pt>
    <dgm:pt modelId="{35B5AD55-F337-4D9E-AB00-D486D63F5022}" type="pres">
      <dgm:prSet presAssocID="{78EEF68A-8CBD-46F4-A0AD-51D36B5C8F24}" presName="wedge2Tx" presStyleLbl="node1" presStyleIdx="1" presStyleCnt="3">
        <dgm:presLayoutVars>
          <dgm:chMax val="0"/>
          <dgm:chPref val="0"/>
          <dgm:bulletEnabled val="1"/>
        </dgm:presLayoutVars>
      </dgm:prSet>
      <dgm:spPr/>
      <dgm:t>
        <a:bodyPr/>
        <a:lstStyle/>
        <a:p>
          <a:endParaRPr lang="en-US"/>
        </a:p>
      </dgm:t>
    </dgm:pt>
    <dgm:pt modelId="{38E510B0-2252-4D8B-A4D8-D5A4161D820E}" type="pres">
      <dgm:prSet presAssocID="{78EEF68A-8CBD-46F4-A0AD-51D36B5C8F24}" presName="wedge3" presStyleLbl="node1" presStyleIdx="2" presStyleCnt="3"/>
      <dgm:spPr/>
      <dgm:t>
        <a:bodyPr/>
        <a:lstStyle/>
        <a:p>
          <a:endParaRPr lang="en-US"/>
        </a:p>
      </dgm:t>
    </dgm:pt>
    <dgm:pt modelId="{DEC75B85-B971-4526-A587-C1B9462119A7}" type="pres">
      <dgm:prSet presAssocID="{78EEF68A-8CBD-46F4-A0AD-51D36B5C8F24}" presName="dummy3a" presStyleCnt="0"/>
      <dgm:spPr/>
    </dgm:pt>
    <dgm:pt modelId="{666278BB-8B7A-4075-B3DF-3A2B5F7ACA88}" type="pres">
      <dgm:prSet presAssocID="{78EEF68A-8CBD-46F4-A0AD-51D36B5C8F24}" presName="dummy3b" presStyleCnt="0"/>
      <dgm:spPr/>
    </dgm:pt>
    <dgm:pt modelId="{ABFC347A-8122-4FE2-A341-F89A7BFBB472}" type="pres">
      <dgm:prSet presAssocID="{78EEF68A-8CBD-46F4-A0AD-51D36B5C8F24}" presName="wedge3Tx" presStyleLbl="node1" presStyleIdx="2" presStyleCnt="3">
        <dgm:presLayoutVars>
          <dgm:chMax val="0"/>
          <dgm:chPref val="0"/>
          <dgm:bulletEnabled val="1"/>
        </dgm:presLayoutVars>
      </dgm:prSet>
      <dgm:spPr/>
      <dgm:t>
        <a:bodyPr/>
        <a:lstStyle/>
        <a:p>
          <a:endParaRPr lang="en-US"/>
        </a:p>
      </dgm:t>
    </dgm:pt>
    <dgm:pt modelId="{9B7C0ABA-63CB-4692-99D6-45220491FD8C}" type="pres">
      <dgm:prSet presAssocID="{EBF7EB76-35B6-4A38-854E-AB9250159B2F}" presName="arrowWedge1" presStyleLbl="fgSibTrans2D1" presStyleIdx="0" presStyleCnt="3"/>
      <dgm:spPr/>
    </dgm:pt>
    <dgm:pt modelId="{199214D7-EB4B-4806-8CDF-BB52BD053049}" type="pres">
      <dgm:prSet presAssocID="{6E3331A8-47C6-4FD2-99AA-99C0892640AD}" presName="arrowWedge2" presStyleLbl="fgSibTrans2D1" presStyleIdx="1" presStyleCnt="3"/>
      <dgm:spPr/>
    </dgm:pt>
    <dgm:pt modelId="{CA2887AA-08B3-4DEE-AE11-9547D6E0A665}" type="pres">
      <dgm:prSet presAssocID="{0E8A20B0-137A-45E8-B436-242A619F4C90}" presName="arrowWedge3" presStyleLbl="fgSibTrans2D1" presStyleIdx="2" presStyleCnt="3"/>
      <dgm:spPr/>
    </dgm:pt>
  </dgm:ptLst>
  <dgm:cxnLst>
    <dgm:cxn modelId="{6BCB5224-4895-4EFA-9BB2-58B7FFE61A8F}" srcId="{78EEF68A-8CBD-46F4-A0AD-51D36B5C8F24}" destId="{BB8A5DA1-CD28-49BA-A1F3-CA29924A9A83}" srcOrd="0" destOrd="0" parTransId="{A4FC64DE-0DFF-44F0-8640-6AA5D4FE0742}" sibTransId="{EBF7EB76-35B6-4A38-854E-AB9250159B2F}"/>
    <dgm:cxn modelId="{F1C235BC-40FE-492E-8FCE-171F3C94401A}" srcId="{78EEF68A-8CBD-46F4-A0AD-51D36B5C8F24}" destId="{A23DE4A9-5F8C-42B8-A574-78FD13D2FA18}" srcOrd="2" destOrd="0" parTransId="{F04DE105-BF09-4EC5-A77F-DAFEEBF920FA}" sibTransId="{0E8A20B0-137A-45E8-B436-242A619F4C90}"/>
    <dgm:cxn modelId="{D588F3C5-805C-40FF-90AF-9B7677AC6D70}" srcId="{78EEF68A-8CBD-46F4-A0AD-51D36B5C8F24}" destId="{A9AB8AD9-3C44-4194-A4BD-63972AE7301B}" srcOrd="1" destOrd="0" parTransId="{61E37CC1-C5E7-458C-951A-9D5587F5ADE5}" sibTransId="{6E3331A8-47C6-4FD2-99AA-99C0892640AD}"/>
    <dgm:cxn modelId="{0BA93586-B59B-4630-9A9C-296976C17773}" type="presOf" srcId="{BB8A5DA1-CD28-49BA-A1F3-CA29924A9A83}" destId="{5EB4AF5D-1CAD-4308-8D70-DB2F9DADAEF8}" srcOrd="1" destOrd="0" presId="urn:microsoft.com/office/officeart/2005/8/layout/cycle8"/>
    <dgm:cxn modelId="{E140E325-F1E8-4424-B621-C699B0477E9A}" type="presOf" srcId="{BB8A5DA1-CD28-49BA-A1F3-CA29924A9A83}" destId="{C635E16E-CFAE-4792-B6CC-D218E69FCDCA}" srcOrd="0" destOrd="0" presId="urn:microsoft.com/office/officeart/2005/8/layout/cycle8"/>
    <dgm:cxn modelId="{F4848926-F90E-40B2-B894-0D392F9A85A2}" type="presOf" srcId="{A9AB8AD9-3C44-4194-A4BD-63972AE7301B}" destId="{35B5AD55-F337-4D9E-AB00-D486D63F5022}" srcOrd="1" destOrd="0" presId="urn:microsoft.com/office/officeart/2005/8/layout/cycle8"/>
    <dgm:cxn modelId="{8956C4AD-44EF-498A-A828-79D28F6C77A2}" type="presOf" srcId="{A9AB8AD9-3C44-4194-A4BD-63972AE7301B}" destId="{D452E007-2ED8-41BF-BD02-E4197551EA61}" srcOrd="0" destOrd="0" presId="urn:microsoft.com/office/officeart/2005/8/layout/cycle8"/>
    <dgm:cxn modelId="{EE8EBCE3-3E92-4FB8-AF3A-30C70CA3D8EA}" type="presOf" srcId="{78EEF68A-8CBD-46F4-A0AD-51D36B5C8F24}" destId="{61945632-1876-4634-92E1-614ABFF516E8}" srcOrd="0" destOrd="0" presId="urn:microsoft.com/office/officeart/2005/8/layout/cycle8"/>
    <dgm:cxn modelId="{8BEDEB1A-2C87-4F6C-BEED-2D979ABA214C}" type="presOf" srcId="{A23DE4A9-5F8C-42B8-A574-78FD13D2FA18}" destId="{38E510B0-2252-4D8B-A4D8-D5A4161D820E}" srcOrd="0" destOrd="0" presId="urn:microsoft.com/office/officeart/2005/8/layout/cycle8"/>
    <dgm:cxn modelId="{7AB352F8-4219-41B3-BDD0-A2A2770A1594}" type="presOf" srcId="{A23DE4A9-5F8C-42B8-A574-78FD13D2FA18}" destId="{ABFC347A-8122-4FE2-A341-F89A7BFBB472}" srcOrd="1" destOrd="0" presId="urn:microsoft.com/office/officeart/2005/8/layout/cycle8"/>
    <dgm:cxn modelId="{CF92F7E9-23AE-4904-8C22-4106F0615431}" type="presParOf" srcId="{61945632-1876-4634-92E1-614ABFF516E8}" destId="{C635E16E-CFAE-4792-B6CC-D218E69FCDCA}" srcOrd="0" destOrd="0" presId="urn:microsoft.com/office/officeart/2005/8/layout/cycle8"/>
    <dgm:cxn modelId="{76E7A508-BB6D-49A3-ADB6-E07856ABC214}" type="presParOf" srcId="{61945632-1876-4634-92E1-614ABFF516E8}" destId="{D415D9D0-7909-4373-91A5-AC16A8D003FD}" srcOrd="1" destOrd="0" presId="urn:microsoft.com/office/officeart/2005/8/layout/cycle8"/>
    <dgm:cxn modelId="{247226B0-B97E-4BCE-AF28-F7DEE03A512F}" type="presParOf" srcId="{61945632-1876-4634-92E1-614ABFF516E8}" destId="{98481392-3D3C-4919-B0E8-20D667EBF092}" srcOrd="2" destOrd="0" presId="urn:microsoft.com/office/officeart/2005/8/layout/cycle8"/>
    <dgm:cxn modelId="{675A7C86-B9AA-48FF-AC61-CF71DA81312B}" type="presParOf" srcId="{61945632-1876-4634-92E1-614ABFF516E8}" destId="{5EB4AF5D-1CAD-4308-8D70-DB2F9DADAEF8}" srcOrd="3" destOrd="0" presId="urn:microsoft.com/office/officeart/2005/8/layout/cycle8"/>
    <dgm:cxn modelId="{C80DE0DE-F014-4C16-BF3B-301102433314}" type="presParOf" srcId="{61945632-1876-4634-92E1-614ABFF516E8}" destId="{D452E007-2ED8-41BF-BD02-E4197551EA61}" srcOrd="4" destOrd="0" presId="urn:microsoft.com/office/officeart/2005/8/layout/cycle8"/>
    <dgm:cxn modelId="{5CC81823-8AD2-4734-BEFE-D9BC14479E47}" type="presParOf" srcId="{61945632-1876-4634-92E1-614ABFF516E8}" destId="{B4934A2E-C816-4AD1-9590-0BFFB817B87B}" srcOrd="5" destOrd="0" presId="urn:microsoft.com/office/officeart/2005/8/layout/cycle8"/>
    <dgm:cxn modelId="{D94AB630-9A6E-4531-B897-2D426D0636A7}" type="presParOf" srcId="{61945632-1876-4634-92E1-614ABFF516E8}" destId="{7123791B-0807-439D-A1C2-D078B836B69E}" srcOrd="6" destOrd="0" presId="urn:microsoft.com/office/officeart/2005/8/layout/cycle8"/>
    <dgm:cxn modelId="{8B79954C-CAEE-4788-965F-5F931F2DED6D}" type="presParOf" srcId="{61945632-1876-4634-92E1-614ABFF516E8}" destId="{35B5AD55-F337-4D9E-AB00-D486D63F5022}" srcOrd="7" destOrd="0" presId="urn:microsoft.com/office/officeart/2005/8/layout/cycle8"/>
    <dgm:cxn modelId="{B90F9A63-64FF-4CFE-9A75-B10D9A55A712}" type="presParOf" srcId="{61945632-1876-4634-92E1-614ABFF516E8}" destId="{38E510B0-2252-4D8B-A4D8-D5A4161D820E}" srcOrd="8" destOrd="0" presId="urn:microsoft.com/office/officeart/2005/8/layout/cycle8"/>
    <dgm:cxn modelId="{FB3E45A6-5DCF-4176-B76F-FA0EDBCCA1C0}" type="presParOf" srcId="{61945632-1876-4634-92E1-614ABFF516E8}" destId="{DEC75B85-B971-4526-A587-C1B9462119A7}" srcOrd="9" destOrd="0" presId="urn:microsoft.com/office/officeart/2005/8/layout/cycle8"/>
    <dgm:cxn modelId="{B5A087AE-B3BE-48F2-BF29-E6846158304D}" type="presParOf" srcId="{61945632-1876-4634-92E1-614ABFF516E8}" destId="{666278BB-8B7A-4075-B3DF-3A2B5F7ACA88}" srcOrd="10" destOrd="0" presId="urn:microsoft.com/office/officeart/2005/8/layout/cycle8"/>
    <dgm:cxn modelId="{247B9359-3673-42D6-A743-15C8CEE28025}" type="presParOf" srcId="{61945632-1876-4634-92E1-614ABFF516E8}" destId="{ABFC347A-8122-4FE2-A341-F89A7BFBB472}" srcOrd="11" destOrd="0" presId="urn:microsoft.com/office/officeart/2005/8/layout/cycle8"/>
    <dgm:cxn modelId="{0B054BF0-77FA-4A70-AF77-0194883C0A20}" type="presParOf" srcId="{61945632-1876-4634-92E1-614ABFF516E8}" destId="{9B7C0ABA-63CB-4692-99D6-45220491FD8C}" srcOrd="12" destOrd="0" presId="urn:microsoft.com/office/officeart/2005/8/layout/cycle8"/>
    <dgm:cxn modelId="{4942F170-A685-458E-83D4-E72E06128015}" type="presParOf" srcId="{61945632-1876-4634-92E1-614ABFF516E8}" destId="{199214D7-EB4B-4806-8CDF-BB52BD053049}" srcOrd="13" destOrd="0" presId="urn:microsoft.com/office/officeart/2005/8/layout/cycle8"/>
    <dgm:cxn modelId="{70B3B108-4A1A-4CB2-B274-0F2CADC06C1C}" type="presParOf" srcId="{61945632-1876-4634-92E1-614ABFF516E8}" destId="{CA2887AA-08B3-4DEE-AE11-9547D6E0A66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5E16E-CFAE-4792-B6CC-D218E69FCDCA}">
      <dsp:nvSpPr>
        <dsp:cNvPr id="0" name=""/>
        <dsp:cNvSpPr/>
      </dsp:nvSpPr>
      <dsp:spPr>
        <a:xfrm>
          <a:off x="1327056" y="216281"/>
          <a:ext cx="2795016" cy="27950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Revenue</a:t>
          </a:r>
        </a:p>
      </dsp:txBody>
      <dsp:txXfrm>
        <a:off x="2800096" y="808558"/>
        <a:ext cx="998220" cy="831850"/>
      </dsp:txXfrm>
    </dsp:sp>
    <dsp:sp modelId="{D452E007-2ED8-41BF-BD02-E4197551EA61}">
      <dsp:nvSpPr>
        <dsp:cNvPr id="0" name=""/>
        <dsp:cNvSpPr/>
      </dsp:nvSpPr>
      <dsp:spPr>
        <a:xfrm>
          <a:off x="1269491" y="316103"/>
          <a:ext cx="2795016" cy="279501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Effort</a:t>
          </a:r>
        </a:p>
      </dsp:txBody>
      <dsp:txXfrm>
        <a:off x="1934971" y="2129536"/>
        <a:ext cx="1497330" cy="732028"/>
      </dsp:txXfrm>
    </dsp:sp>
    <dsp:sp modelId="{38E510B0-2252-4D8B-A4D8-D5A4161D820E}">
      <dsp:nvSpPr>
        <dsp:cNvPr id="0" name=""/>
        <dsp:cNvSpPr/>
      </dsp:nvSpPr>
      <dsp:spPr>
        <a:xfrm>
          <a:off x="1211927" y="216281"/>
          <a:ext cx="2795016" cy="279501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Compliance</a:t>
          </a:r>
        </a:p>
      </dsp:txBody>
      <dsp:txXfrm>
        <a:off x="1535683" y="808558"/>
        <a:ext cx="998220" cy="831850"/>
      </dsp:txXfrm>
    </dsp:sp>
    <dsp:sp modelId="{9B7C0ABA-63CB-4692-99D6-45220491FD8C}">
      <dsp:nvSpPr>
        <dsp:cNvPr id="0" name=""/>
        <dsp:cNvSpPr/>
      </dsp:nvSpPr>
      <dsp:spPr>
        <a:xfrm>
          <a:off x="1154261" y="43256"/>
          <a:ext cx="3141065" cy="314106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214D7-EB4B-4806-8CDF-BB52BD053049}">
      <dsp:nvSpPr>
        <dsp:cNvPr id="0" name=""/>
        <dsp:cNvSpPr/>
      </dsp:nvSpPr>
      <dsp:spPr>
        <a:xfrm>
          <a:off x="1096467" y="142901"/>
          <a:ext cx="3141065" cy="314106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887AA-08B3-4DEE-AE11-9547D6E0A665}">
      <dsp:nvSpPr>
        <dsp:cNvPr id="0" name=""/>
        <dsp:cNvSpPr/>
      </dsp:nvSpPr>
      <dsp:spPr>
        <a:xfrm>
          <a:off x="1038672" y="43256"/>
          <a:ext cx="3141065" cy="314106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97C0E98E-675A-4340-A4A8-77129BA20767}" type="datetimeFigureOut">
              <a:rPr lang="en-US" smtClean="0"/>
              <a:t>1/23/18</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bios, session</a:t>
            </a:r>
            <a:r>
              <a:rPr lang="en-US" baseline="0" dirty="0"/>
              <a:t> objectives, </a:t>
            </a:r>
            <a:r>
              <a:rPr lang="en-US" dirty="0"/>
              <a:t>remove company</a:t>
            </a:r>
            <a:r>
              <a:rPr lang="en-US" baseline="0" dirty="0"/>
              <a:t> logo</a:t>
            </a: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a:t>
            </a:fld>
            <a:endParaRPr lang="en-US"/>
          </a:p>
        </p:txBody>
      </p:sp>
    </p:spTree>
    <p:extLst>
      <p:ext uri="{BB962C8B-B14F-4D97-AF65-F5344CB8AC3E}">
        <p14:creationId xmlns:p14="http://schemas.microsoft.com/office/powerpoint/2010/main" val="163420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first things I did was go online and look at what other school districts were billing.  I looked at the student population, the percentage of ESE students, and the Medicaid eligibility rate for the applicable county.  </a:t>
            </a:r>
          </a:p>
          <a:p>
            <a:endParaRPr lang="en-US" baseline="0" dirty="0"/>
          </a:p>
          <a:p>
            <a:r>
              <a:rPr lang="en-US" baseline="0" dirty="0"/>
              <a:t>I reached out to similar school districts for information about their billing process and approach to maximizing revenue.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10</a:t>
            </a:fld>
            <a:endParaRPr lang="en-US"/>
          </a:p>
        </p:txBody>
      </p:sp>
    </p:spTree>
    <p:extLst>
      <p:ext uri="{BB962C8B-B14F-4D97-AF65-F5344CB8AC3E}">
        <p14:creationId xmlns:p14="http://schemas.microsoft.com/office/powerpoint/2010/main" val="59705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first things I did was go online and look at what other school districts were billing.  I looked at the student population, the percentage of ESE students, and the Medicaid eligibility rate for the applicable county.  </a:t>
            </a:r>
          </a:p>
          <a:p>
            <a:endParaRPr lang="en-US" baseline="0" dirty="0"/>
          </a:p>
          <a:p>
            <a:r>
              <a:rPr lang="en-US" baseline="0" dirty="0"/>
              <a:t>I reached out to similar school districts for information about their billing process and approach to maximizing revenue.  </a:t>
            </a:r>
          </a:p>
          <a:p>
            <a:endParaRPr lang="en-US" baseline="0" dirty="0"/>
          </a:p>
          <a:p>
            <a:pPr mar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11</a:t>
            </a:fld>
            <a:endParaRPr lang="en-US"/>
          </a:p>
        </p:txBody>
      </p:sp>
    </p:spTree>
    <p:extLst>
      <p:ext uri="{BB962C8B-B14F-4D97-AF65-F5344CB8AC3E}">
        <p14:creationId xmlns:p14="http://schemas.microsoft.com/office/powerpoint/2010/main" val="150345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12</a:t>
            </a:fld>
            <a:endParaRPr lang="en-US"/>
          </a:p>
        </p:txBody>
      </p:sp>
    </p:spTree>
    <p:extLst>
      <p:ext uri="{BB962C8B-B14F-4D97-AF65-F5344CB8AC3E}">
        <p14:creationId xmlns:p14="http://schemas.microsoft.com/office/powerpoint/2010/main" val="338446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13</a:t>
            </a:fld>
            <a:endParaRPr lang="en-US"/>
          </a:p>
        </p:txBody>
      </p:sp>
    </p:spTree>
    <p:extLst>
      <p:ext uri="{BB962C8B-B14F-4D97-AF65-F5344CB8AC3E}">
        <p14:creationId xmlns:p14="http://schemas.microsoft.com/office/powerpoint/2010/main" val="18238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0" indent="-29366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661" indent="-23493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4526" indent="-23493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390" indent="-23493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4254"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54119"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23983"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93848"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B6F041-20E1-416D-B35C-410BDA7E49C7}"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Nursing services on the IEP was my biggest hurdle!</a:t>
            </a:r>
          </a:p>
          <a:p>
            <a:pPr eaLnBrk="1" hangingPunct="1"/>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Florida Matrix of Services – What is it and how does it impact the IEP process and Medicaid billing?</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Drives the FTE for students (how much money each district receives for each student)</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Level of matrix services based on the disability and needs of student for FAPE</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Interpretation – </a:t>
            </a:r>
          </a:p>
          <a:p>
            <a:pPr marL="1085850" lvl="2"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Nursing services cannot be on IEP without it being on the Matrix – true but</a:t>
            </a: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	</a:t>
            </a:r>
          </a:p>
          <a:p>
            <a:pPr marL="1085850" lvl="2"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Nursing services must be provided by a nurse</a:t>
            </a:r>
          </a:p>
          <a:p>
            <a:pPr eaLnBrk="1" hangingPunct="1"/>
            <a:endParaRPr lang="is-I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Perception –</a:t>
            </a:r>
          </a:p>
          <a:p>
            <a:pPr marL="171450"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 But DOE says....  Everything ESE does is driven by DOE.  The perception is that if DOE not require it then the ESE Department does not need to do it.  Not true – example – goals on IEP for students with.....???. Problem-Medicaid requires it so must provide.</a:t>
            </a:r>
          </a:p>
          <a:p>
            <a:pPr marL="171450" indent="-171450" eaLnBrk="1" hangingPunct="1">
              <a:buFont typeface="Arial"/>
              <a:buChar char="•"/>
            </a:pPr>
            <a:endParaRPr lang="is-I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Why should we allow the district to “make money”?  This is a reimbursement program </a:t>
            </a:r>
            <a:r>
              <a:rPr lang="is-IS" altLang="en-US" u="sng" baseline="0" dirty="0">
                <a:latin typeface="Arial" panose="020B0604020202020204" pitchFamily="34" charset="0"/>
                <a:ea typeface="ＭＳ Ｐゴシック" panose="020B0600070205080204" pitchFamily="34" charset="-128"/>
                <a:cs typeface="Arial" panose="020B0604020202020204" pitchFamily="34" charset="0"/>
              </a:rPr>
              <a:t>not </a:t>
            </a: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a REVENUE program.  The costs of services far exceeds the reimbursment levels.</a:t>
            </a:r>
          </a:p>
          <a:p>
            <a:pPr marL="171450" indent="-171450" eaLnBrk="1" hangingPunct="1">
              <a:buFont typeface="Arial"/>
              <a:buChar char="•"/>
            </a:pPr>
            <a:endParaRPr lang="is-I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a:buNone/>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Cost of Services	</a:t>
            </a:r>
          </a:p>
          <a:p>
            <a:pPr marL="628650" lvl="1"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Apply for higher rates- CCPS currently has higher rates for transportation and nursing </a:t>
            </a:r>
          </a:p>
          <a:p>
            <a:pPr marL="628650" lvl="1"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Transportation – probably most overlooked for increased rate potential.  (show spreadsheet)</a:t>
            </a:r>
          </a:p>
          <a:p>
            <a:pPr marL="628650" lvl="1"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Supplies (fuel, diesel,etc) can be included when calculating an increased rate.</a:t>
            </a: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9880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15</a:t>
            </a:fld>
            <a:endParaRPr lang="en-US"/>
          </a:p>
        </p:txBody>
      </p:sp>
    </p:spTree>
    <p:extLst>
      <p:ext uri="{BB962C8B-B14F-4D97-AF65-F5344CB8AC3E}">
        <p14:creationId xmlns:p14="http://schemas.microsoft.com/office/powerpoint/2010/main" val="109747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0" indent="-29366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661" indent="-23493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4526" indent="-23493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390" indent="-23493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4254"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54119"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23983"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93848"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B2EEF0-8550-4824-BF14-0AC77A035CF4}"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a:buNone/>
            </a:pPr>
            <a:r>
              <a:rPr lang="en-US" altLang="en-US" dirty="0">
                <a:latin typeface="Arial" panose="020B0604020202020204" pitchFamily="34" charset="0"/>
                <a:ea typeface="ＭＳ Ｐゴシック" panose="020B0600070205080204" pitchFamily="34" charset="-128"/>
                <a:cs typeface="Arial" panose="020B0604020202020204" pitchFamily="34" charset="0"/>
              </a:rPr>
              <a:t>Random Moment Sampling –</a:t>
            </a:r>
          </a:p>
          <a:p>
            <a:pPr marL="171450" indent="-171450" eaLnBrk="1" hangingPunct="1">
              <a:buFont typeface="Arial"/>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Required for School Administrative</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Claiming. </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Selected staff documents what they are doing at a specific date and time.  </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Usually lacks detail.  “in an IEP meeting”.  What were you discussing at this time?  </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Random sample responses impact the reimbursement rate for the claim.  Historically, Florida districts have not done well in maximizing the SDAC.</a:t>
            </a:r>
          </a:p>
          <a:p>
            <a:pPr marL="0" indent="0" eaLnBrk="1" hangingPunct="1">
              <a:buFont typeface="Arial"/>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a:buNone/>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Support Staff</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Review job descriptions for applicable staff each year</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Review for job listing for new positions</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Verify with ESE Department any contracted staff</a:t>
            </a:r>
          </a:p>
          <a:p>
            <a:pPr marL="171450" indent="-171450" eaLnBrk="1" hangingPunct="1">
              <a:buFont typeface="Arial"/>
              <a:buChar char="•"/>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914400" lvl="2" indent="0" eaLnBrk="1" hangingPunct="1">
              <a:buFont typeface="Arial"/>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621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17</a:t>
            </a:fld>
            <a:endParaRPr lang="en-US"/>
          </a:p>
        </p:txBody>
      </p:sp>
    </p:spTree>
    <p:extLst>
      <p:ext uri="{BB962C8B-B14F-4D97-AF65-F5344CB8AC3E}">
        <p14:creationId xmlns:p14="http://schemas.microsoft.com/office/powerpoint/2010/main" val="304047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a:t>
            </a:r>
            <a:r>
              <a:rPr lang="en-US" baseline="0" dirty="0"/>
              <a:t> Rate – process is complicated and time consuming, but the return is worth it.  Most school districts will qualify for a rate increase.</a:t>
            </a:r>
          </a:p>
          <a:p>
            <a:endParaRPr lang="en-US" baseline="0" dirty="0"/>
          </a:p>
          <a:p>
            <a:r>
              <a:rPr lang="en-US" baseline="0" dirty="0"/>
              <a:t>Nursing Rate – If nurses (or any other billable staff) are contracted staff, you may be eligible for a rate increase.</a:t>
            </a:r>
          </a:p>
          <a:p>
            <a:endParaRPr lang="en-US" baseline="0" dirty="0"/>
          </a:p>
          <a:p>
            <a:r>
              <a:rPr lang="en-US" baseline="0" dirty="0"/>
              <a:t>Support Staff – School Health Aides that provide health monitoring/management in the classroom.  CCPS has 150 SHAs and bills for approximately 40.  Last year, we received $96,000 for FFS for SHAs.</a:t>
            </a: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18</a:t>
            </a:fld>
            <a:endParaRPr lang="en-US"/>
          </a:p>
        </p:txBody>
      </p:sp>
    </p:spTree>
    <p:extLst>
      <p:ext uri="{BB962C8B-B14F-4D97-AF65-F5344CB8AC3E}">
        <p14:creationId xmlns:p14="http://schemas.microsoft.com/office/powerpoint/2010/main" val="262612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19</a:t>
            </a:fld>
            <a:endParaRPr lang="en-US"/>
          </a:p>
        </p:txBody>
      </p:sp>
    </p:spTree>
    <p:extLst>
      <p:ext uri="{BB962C8B-B14F-4D97-AF65-F5344CB8AC3E}">
        <p14:creationId xmlns:p14="http://schemas.microsoft.com/office/powerpoint/2010/main" val="369853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baseline="0" dirty="0"/>
          </a:p>
          <a:p>
            <a:pPr marL="628650" lvl="1" indent="-171450" algn="l">
              <a:buFont typeface="Arial"/>
              <a:buChar char="•"/>
            </a:pPr>
            <a:endParaRPr lang="en-US" baseline="0" dirty="0"/>
          </a:p>
          <a:p>
            <a:pPr marL="628650" lvl="1" indent="-171450" algn="l">
              <a:buFont typeface="Arial"/>
              <a:buChar char="•"/>
            </a:pPr>
            <a:endParaRPr lang="en-US" baseline="0" dirty="0"/>
          </a:p>
          <a:p>
            <a:pPr marL="628650" lvl="1" indent="-171450">
              <a:buFont typeface="Arial"/>
              <a:buChar char="•"/>
            </a:pPr>
            <a:endParaRPr lang="en-US" baseline="0" dirty="0"/>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a:t>
            </a:fld>
            <a:endParaRPr lang="en-US"/>
          </a:p>
        </p:txBody>
      </p:sp>
    </p:spTree>
    <p:extLst>
      <p:ext uri="{BB962C8B-B14F-4D97-AF65-F5344CB8AC3E}">
        <p14:creationId xmlns:p14="http://schemas.microsoft.com/office/powerpoint/2010/main" val="3660776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a:t>
            </a:r>
          </a:p>
          <a:p>
            <a:r>
              <a:rPr lang="en-US" sz="1200" kern="1200" dirty="0">
                <a:solidFill>
                  <a:schemeClr val="tx1"/>
                </a:solidFill>
                <a:effectLst/>
                <a:latin typeface="+mn-lt"/>
                <a:ea typeface="+mn-ea"/>
                <a:cs typeface="+mn-cs"/>
              </a:rPr>
              <a:t>Who to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Include all treating providers (employees or contractors) that were paid from Fund 100 and provided the service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the reporting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What costs are reported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Fund 100 direct costs that are incurred by the individual in the cost report.  The districts accounting system</a:t>
            </a:r>
          </a:p>
          <a:p>
            <a:r>
              <a:rPr lang="en-US" sz="1200" kern="1200" dirty="0">
                <a:solidFill>
                  <a:schemeClr val="tx1"/>
                </a:solidFill>
                <a:effectLst/>
                <a:latin typeface="+mn-lt"/>
                <a:ea typeface="+mn-ea"/>
                <a:cs typeface="+mn-cs"/>
              </a:rPr>
              <a:t>must have the expenditure by  persons </a:t>
            </a:r>
            <a:r>
              <a:rPr lang="en-US" sz="1200" kern="1200" dirty="0" err="1">
                <a:solidFill>
                  <a:schemeClr val="tx1"/>
                </a:solidFill>
                <a:effectLst/>
                <a:latin typeface="+mn-lt"/>
                <a:ea typeface="+mn-ea"/>
                <a:cs typeface="+mn-cs"/>
              </a:rPr>
              <a:t>name.Direct</a:t>
            </a:r>
            <a:r>
              <a:rPr lang="en-US" sz="1200" kern="1200" dirty="0">
                <a:solidFill>
                  <a:schemeClr val="tx1"/>
                </a:solidFill>
                <a:effectLst/>
                <a:latin typeface="+mn-lt"/>
                <a:ea typeface="+mn-ea"/>
                <a:cs typeface="+mn-cs"/>
              </a:rPr>
              <a:t> costs may be salary, benefits,  travel, communications,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individual certification costs and medical supplies if the system identifies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a:t>
            </a:r>
          </a:p>
          <a:p>
            <a:r>
              <a:rPr lang="en-US" sz="1200" kern="1200" dirty="0">
                <a:solidFill>
                  <a:schemeClr val="tx1"/>
                </a:solidFill>
                <a:effectLst/>
                <a:latin typeface="+mn-lt"/>
                <a:ea typeface="+mn-ea"/>
                <a:cs typeface="+mn-cs"/>
              </a:rPr>
              <a:t>Hours reported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salary or contractor expenditure must be accompanied by the actual hours paid through Fund 100.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a:t>
            </a:r>
          </a:p>
          <a:p>
            <a:r>
              <a:rPr lang="en-US" sz="1200" kern="1200" dirty="0">
                <a:solidFill>
                  <a:schemeClr val="tx1"/>
                </a:solidFill>
                <a:effectLst/>
                <a:latin typeface="+mn-lt"/>
                <a:ea typeface="+mn-ea"/>
                <a:cs typeface="+mn-cs"/>
              </a:rPr>
              <a:t>Indirect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current indirect rate as approved for school districts is the IDEA restricted and unrestricted.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a:t>
            </a:r>
          </a:p>
          <a:p>
            <a:r>
              <a:rPr lang="en-US" sz="1200" kern="1200" dirty="0">
                <a:solidFill>
                  <a:schemeClr val="tx1"/>
                </a:solidFill>
                <a:effectLst/>
                <a:latin typeface="+mn-lt"/>
                <a:ea typeface="+mn-ea"/>
                <a:cs typeface="+mn-cs"/>
              </a:rPr>
              <a:t>Eligibility-How do you compute?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Total ESE Medicaid students divided by total ESE 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INSTRUCTIONS FOR COMPLETING THE COST REPORTS: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Cost Information needed for all district staff and or contracted personnel (object 310) paid from Fund 100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who were QUALIFIED to provide the services (procedure codes as identified) and actually delivered 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or more services during the reporting period. Annual actual salary, benefits and hours paid per treating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provider must be used to eliminate the 10 month/12 month bias.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employee's unique identification number.  Do not use the SSN.  This could be a district position 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budget number.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Type of person: E is employee, C is hourly contracted, or district defined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  Actual total salaries (object 100) paid from Fund 100 to individual during the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  Actual total benefits (object 200) paid from Fund 100 to individual during the last fiscal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  Fund 100 other direct costs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 Outside contractor cost per hour paid from Fund 100.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 Sub-Total Fund 100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Applicable indirect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  Total fund 100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 Annual Fund 100 Hours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 Hourly Fund 100 Costs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Hourly costs are averaged to obtain the final hourly cost for reimbursement purposes.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Other direct costs from Fund 100 directly attributed and identified to the employee e.g., travel, direct medical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communication devices and certification  costs may also be included as allowable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Do not apply the hourly cost to the individual procedure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That will be done in Headquarters.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20</a:t>
            </a:fld>
            <a:endParaRPr lang="en-US"/>
          </a:p>
        </p:txBody>
      </p:sp>
    </p:spTree>
    <p:extLst>
      <p:ext uri="{BB962C8B-B14F-4D97-AF65-F5344CB8AC3E}">
        <p14:creationId xmlns:p14="http://schemas.microsoft.com/office/powerpoint/2010/main" val="95348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22</a:t>
            </a:fld>
            <a:endParaRPr lang="en-US"/>
          </a:p>
        </p:txBody>
      </p:sp>
    </p:spTree>
    <p:extLst>
      <p:ext uri="{BB962C8B-B14F-4D97-AF65-F5344CB8AC3E}">
        <p14:creationId xmlns:p14="http://schemas.microsoft.com/office/powerpoint/2010/main" val="176168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23</a:t>
            </a:fld>
            <a:endParaRPr lang="en-US"/>
          </a:p>
        </p:txBody>
      </p:sp>
    </p:spTree>
    <p:extLst>
      <p:ext uri="{BB962C8B-B14F-4D97-AF65-F5344CB8AC3E}">
        <p14:creationId xmlns:p14="http://schemas.microsoft.com/office/powerpoint/2010/main" val="25279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24</a:t>
            </a:fld>
            <a:endParaRPr lang="en-US"/>
          </a:p>
        </p:txBody>
      </p:sp>
    </p:spTree>
    <p:extLst>
      <p:ext uri="{BB962C8B-B14F-4D97-AF65-F5344CB8AC3E}">
        <p14:creationId xmlns:p14="http://schemas.microsoft.com/office/powerpoint/2010/main" val="279121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3</a:t>
            </a:fld>
            <a:endParaRPr lang="en-US"/>
          </a:p>
        </p:txBody>
      </p:sp>
    </p:spTree>
    <p:extLst>
      <p:ext uri="{BB962C8B-B14F-4D97-AF65-F5344CB8AC3E}">
        <p14:creationId xmlns:p14="http://schemas.microsoft.com/office/powerpoint/2010/main" val="105689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4</a:t>
            </a:fld>
            <a:endParaRPr lang="en-US"/>
          </a:p>
        </p:txBody>
      </p:sp>
    </p:spTree>
    <p:extLst>
      <p:ext uri="{BB962C8B-B14F-4D97-AF65-F5344CB8AC3E}">
        <p14:creationId xmlns:p14="http://schemas.microsoft.com/office/powerpoint/2010/main" val="215205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baseline="0" dirty="0"/>
          </a:p>
          <a:p>
            <a:pPr marL="628650" lvl="1" indent="-171450" algn="l">
              <a:buFont typeface="Arial"/>
              <a:buChar char="•"/>
            </a:pPr>
            <a:endParaRPr lang="en-US" baseline="0" dirty="0"/>
          </a:p>
          <a:p>
            <a:pPr marL="628650" lvl="1" indent="-171450" algn="l">
              <a:buFont typeface="Arial"/>
              <a:buChar char="•"/>
            </a:pPr>
            <a:endParaRPr lang="en-US" baseline="0" dirty="0"/>
          </a:p>
          <a:p>
            <a:pPr marL="628650" lvl="1" indent="-171450">
              <a:buFont typeface="Arial"/>
              <a:buChar char="•"/>
            </a:pPr>
            <a:endParaRPr lang="en-US" baseline="0" dirty="0"/>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5</a:t>
            </a:fld>
            <a:endParaRPr lang="en-US"/>
          </a:p>
        </p:txBody>
      </p:sp>
    </p:spTree>
    <p:extLst>
      <p:ext uri="{BB962C8B-B14F-4D97-AF65-F5344CB8AC3E}">
        <p14:creationId xmlns:p14="http://schemas.microsoft.com/office/powerpoint/2010/main" val="402921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up – review/develop/implement -</a:t>
            </a:r>
            <a:r>
              <a:rPr lang="en-US" baseline="0" dirty="0"/>
              <a:t>procedures/process/compliance needs</a:t>
            </a:r>
          </a:p>
          <a:p>
            <a:pPr marL="628650" lvl="1" indent="-171450">
              <a:buFont typeface="Arial"/>
              <a:buChar char="•"/>
            </a:pPr>
            <a:r>
              <a:rPr lang="en-US" baseline="0" dirty="0"/>
              <a:t>Eligibility – data used?  Other data available?  Example:  hyphenated last names.</a:t>
            </a:r>
          </a:p>
          <a:p>
            <a:pPr marL="628650" lvl="1" indent="-171450">
              <a:buFont typeface="Arial"/>
              <a:buChar char="•"/>
            </a:pPr>
            <a:r>
              <a:rPr lang="en-US" baseline="0" dirty="0"/>
              <a:t>Documentation of therapy sessions – compliant? Entered timely? IEP documents?</a:t>
            </a:r>
          </a:p>
          <a:p>
            <a:pPr marL="628650" lvl="1" indent="-171450">
              <a:buFont typeface="Arial"/>
              <a:buChar char="•"/>
            </a:pPr>
            <a:r>
              <a:rPr lang="en-US" baseline="0" dirty="0"/>
              <a:t>Billable staff– who are they?  Other possible billing staff?  Certifications needed? Any paid by grants?</a:t>
            </a:r>
          </a:p>
          <a:p>
            <a:pPr marL="628650" lvl="1" indent="-171450">
              <a:buFont typeface="Arial"/>
              <a:buChar char="•"/>
            </a:pPr>
            <a:r>
              <a:rPr lang="en-US" baseline="0" dirty="0"/>
              <a:t>Self-audit of billed therapy sessions – Medicaid#/IEP service/billable therapist/compliant documentation</a:t>
            </a:r>
          </a:p>
          <a:p>
            <a:pPr marL="628650" lvl="1" indent="-171450">
              <a:buFont typeface="Arial"/>
              <a:buChar char="•"/>
            </a:pPr>
            <a:r>
              <a:rPr lang="en-US" baseline="0" dirty="0"/>
              <a:t>Self-audit of paid/denied claims</a:t>
            </a:r>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6</a:t>
            </a:fld>
            <a:endParaRPr lang="en-US"/>
          </a:p>
        </p:txBody>
      </p:sp>
    </p:spTree>
    <p:extLst>
      <p:ext uri="{BB962C8B-B14F-4D97-AF65-F5344CB8AC3E}">
        <p14:creationId xmlns:p14="http://schemas.microsoft.com/office/powerpoint/2010/main" val="397118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lgn="l">
              <a:buFont typeface="Arial"/>
              <a:buNone/>
            </a:pPr>
            <a:endParaRPr lang="en-US" baseline="0" dirty="0"/>
          </a:p>
          <a:p>
            <a:pPr marL="457200" lvl="1" indent="0" algn="l">
              <a:buFont typeface="Arial"/>
              <a:buNone/>
            </a:pPr>
            <a:r>
              <a:rPr lang="en-US" baseline="0" dirty="0"/>
              <a:t>Understanding the system-Strengths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Automated process –Integrated with the IEP program.</a:t>
            </a:r>
          </a:p>
          <a:p>
            <a:pPr marL="628650" lvl="1" indent="-171450" algn="l">
              <a:buFont typeface="Arial"/>
              <a:buChar char="•"/>
            </a:pPr>
            <a:r>
              <a:rPr lang="en-US" baseline="0" dirty="0"/>
              <a:t>Extracts data and formats into 270/837 files for upload.  </a:t>
            </a:r>
          </a:p>
          <a:p>
            <a:pPr marL="628650" lvl="1" indent="-171450" algn="l">
              <a:buFont typeface="Arial"/>
              <a:buChar char="•"/>
            </a:pPr>
            <a:r>
              <a:rPr lang="en-US" baseline="0" dirty="0"/>
              <a:t>Matches transportation with other service (SLP/OT/PT) and extracts billing.</a:t>
            </a:r>
          </a:p>
          <a:p>
            <a:pPr marL="628650" lvl="1" indent="-171450" algn="l">
              <a:buFont typeface="Arial"/>
              <a:buChar char="•"/>
            </a:pPr>
            <a:endParaRPr lang="en-US" baseline="0" dirty="0"/>
          </a:p>
          <a:p>
            <a:pPr marL="457200" lvl="1" indent="0" algn="l">
              <a:buFont typeface="Arial"/>
              <a:buNone/>
            </a:pPr>
            <a:r>
              <a:rPr lang="en-US" baseline="0" dirty="0"/>
              <a:t>Understanding the system – Weaknesses</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Weakness-eligibility process- typos-name-DOB/hyphenated last names</a:t>
            </a:r>
          </a:p>
          <a:p>
            <a:pPr marL="1085850" lvl="2" indent="-171450" algn="l">
              <a:buFont typeface="Arial"/>
              <a:buChar char="•"/>
            </a:pPr>
            <a:r>
              <a:rPr lang="en-US" baseline="0" dirty="0"/>
              <a:t>Lack of billing reports</a:t>
            </a:r>
          </a:p>
          <a:p>
            <a:pPr marL="1085850" lvl="2" indent="-171450" algn="l">
              <a:buFont typeface="Arial"/>
              <a:buChar char="•"/>
            </a:pPr>
            <a:r>
              <a:rPr lang="en-US" baseline="0" dirty="0"/>
              <a:t>Inability to track non-compliant documentation</a:t>
            </a:r>
          </a:p>
          <a:p>
            <a:pPr marL="1085850" lvl="2" indent="-171450" algn="l">
              <a:buFont typeface="Arial"/>
              <a:buChar char="•"/>
            </a:pPr>
            <a:r>
              <a:rPr lang="en-US" baseline="0" dirty="0"/>
              <a:t>Paper documentation-need for D/E staff</a:t>
            </a:r>
          </a:p>
          <a:p>
            <a:pPr marL="628650" lvl="1" indent="-171450" algn="l">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7</a:t>
            </a:fld>
            <a:endParaRPr lang="en-US"/>
          </a:p>
        </p:txBody>
      </p:sp>
    </p:spTree>
    <p:extLst>
      <p:ext uri="{BB962C8B-B14F-4D97-AF65-F5344CB8AC3E}">
        <p14:creationId xmlns:p14="http://schemas.microsoft.com/office/powerpoint/2010/main" val="255791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Understanding the ESE (Exceptional Student Education) process vs the FFS (fee-for-service) process –How can we work together?</a:t>
            </a:r>
          </a:p>
          <a:p>
            <a:pPr marL="2457450" marR="0" lvl="5"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Why the Certified School Match Program is important?   $$$$$!!!</a:t>
            </a:r>
          </a:p>
          <a:p>
            <a:pPr marL="2457450" marR="0" lvl="5"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Who benefits from this money?  </a:t>
            </a:r>
          </a:p>
          <a:p>
            <a:pPr marL="2457450" lvl="5" indent="-171450">
              <a:buFont typeface="Arial"/>
              <a:buChar char="•"/>
            </a:pPr>
            <a:r>
              <a:rPr lang="en-US" baseline="0" dirty="0"/>
              <a:t>Billable vs. non-billable events</a:t>
            </a:r>
          </a:p>
          <a:p>
            <a:pPr marL="2457450" lvl="5" indent="-171450">
              <a:buFont typeface="Arial"/>
              <a:buChar char="•"/>
            </a:pPr>
            <a:r>
              <a:rPr lang="en-US" baseline="0" dirty="0"/>
              <a:t>Documentation/compliance requirements</a:t>
            </a:r>
          </a:p>
          <a:p>
            <a:pPr marL="2457450" lvl="5" indent="-171450">
              <a:buFont typeface="Arial"/>
              <a:buChar char="•"/>
            </a:pPr>
            <a:r>
              <a:rPr lang="en-US" baseline="0" dirty="0"/>
              <a:t>FAPE- </a:t>
            </a:r>
            <a:r>
              <a:rPr lang="en-US" sz="1200" b="0" i="0" kern="1200" dirty="0">
                <a:solidFill>
                  <a:schemeClr val="tx1"/>
                </a:solidFill>
                <a:effectLst/>
                <a:latin typeface="+mn-lt"/>
                <a:ea typeface="+mn-ea"/>
                <a:cs typeface="+mn-cs"/>
              </a:rPr>
              <a:t>Free Appropriate Public Education</a:t>
            </a:r>
          </a:p>
          <a:p>
            <a:pPr marL="2457450" lvl="5" indent="-171450">
              <a:buFont typeface="Arial"/>
              <a:buChar char="•"/>
            </a:pPr>
            <a:r>
              <a:rPr lang="en-US" baseline="0" dirty="0"/>
              <a:t>Requires districts to provide services for children with disabilities to succeed in school</a:t>
            </a:r>
          </a:p>
          <a:p>
            <a:pPr marL="2457450" lvl="5" indent="-171450">
              <a:buFont typeface="Arial"/>
              <a:buChar char="•"/>
            </a:pPr>
            <a:r>
              <a:rPr lang="en-US" baseline="0" dirty="0"/>
              <a:t>Many of these disabilities are health-related</a:t>
            </a:r>
          </a:p>
          <a:p>
            <a:pPr marL="2286000" lvl="5" indent="0">
              <a:buFont typeface="Arial"/>
              <a:buNone/>
            </a:pPr>
            <a:endParaRPr lang="en-US" baseline="0" dirty="0"/>
          </a:p>
          <a:p>
            <a:pPr marL="2286000" lvl="5" indent="0">
              <a:buFont typeface="Arial"/>
              <a:buNone/>
            </a:pPr>
            <a:r>
              <a:rPr lang="en-US" baseline="0" dirty="0"/>
              <a:t>Think outside the box </a:t>
            </a:r>
          </a:p>
          <a:p>
            <a:pPr marL="2286000" lvl="5" indent="0">
              <a:buFont typeface="Arial"/>
              <a:buNone/>
            </a:pPr>
            <a:endParaRPr lang="en-US" baseline="0" dirty="0"/>
          </a:p>
          <a:p>
            <a:pPr marL="2457450" lvl="5"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8</a:t>
            </a:fld>
            <a:endParaRPr lang="en-US"/>
          </a:p>
        </p:txBody>
      </p:sp>
    </p:spTree>
    <p:extLst>
      <p:ext uri="{BB962C8B-B14F-4D97-AF65-F5344CB8AC3E}">
        <p14:creationId xmlns:p14="http://schemas.microsoft.com/office/powerpoint/2010/main" val="96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0" lvl="5" indent="0">
              <a:buFont typeface="Arial"/>
              <a:buNone/>
            </a:pPr>
            <a:r>
              <a:rPr lang="en-US" baseline="0" dirty="0"/>
              <a:t>Educational Model vs. Medical Model</a:t>
            </a:r>
          </a:p>
          <a:p>
            <a:pPr marL="2457450" lvl="5" indent="-171450">
              <a:buFont typeface="Arial"/>
              <a:buChar char="•"/>
            </a:pPr>
            <a:r>
              <a:rPr lang="en-US" baseline="0" dirty="0"/>
              <a:t>Certified School Match is a broadly defined medical model in an educational environment</a:t>
            </a:r>
          </a:p>
          <a:p>
            <a:pPr marL="2457450" lvl="5" indent="-171450">
              <a:buFont typeface="Arial"/>
              <a:buChar char="•"/>
            </a:pPr>
            <a:r>
              <a:rPr lang="en-US" baseline="0" dirty="0"/>
              <a:t>Medicaid defines speech, OT, PT, behavior, transportation, and nursing as medical services </a:t>
            </a:r>
          </a:p>
          <a:p>
            <a:pPr marL="2457450" lvl="5" indent="-171450">
              <a:buFont typeface="Arial"/>
              <a:buChar char="•"/>
            </a:pPr>
            <a:r>
              <a:rPr lang="en-US" baseline="0" dirty="0"/>
              <a:t>These services are needed for children with disabilities to attend/succeed in an educational environment.</a:t>
            </a:r>
          </a:p>
          <a:p>
            <a:pPr marL="2457450" lvl="5" indent="-171450">
              <a:buFont typeface="Arial"/>
              <a:buChar char="•"/>
            </a:pPr>
            <a:endParaRPr lang="en-US" baseline="0" dirty="0"/>
          </a:p>
          <a:p>
            <a:pPr marL="2457450" lvl="5" indent="-171450">
              <a:buFont typeface="Arial"/>
              <a:buChar char="•"/>
            </a:pPr>
            <a:endParaRPr lang="en-US" baseline="0" dirty="0"/>
          </a:p>
          <a:p>
            <a:pPr marL="2286000" lvl="5" indent="0">
              <a:buFont typeface="Arial"/>
              <a:buNone/>
            </a:pPr>
            <a:endParaRPr lang="en-US" baseline="0" dirty="0"/>
          </a:p>
          <a:p>
            <a:pPr marL="2457450" lvl="5" indent="-171450">
              <a:buFont typeface="Arial"/>
              <a:buChar char="•"/>
            </a:pPr>
            <a:endParaRPr lang="en-US" baseline="0" dirty="0"/>
          </a:p>
          <a:p>
            <a:pPr marL="2286000" lvl="5" indent="0" algn="l">
              <a:buFont typeface="Arial"/>
              <a:buNone/>
            </a:pPr>
            <a:endParaRPr lang="en-US" baseline="0" dirty="0"/>
          </a:p>
          <a:p>
            <a:pPr marL="2457450" lvl="5" indent="-171450">
              <a:buFont typeface="Arial"/>
              <a:buChar char="•"/>
            </a:pPr>
            <a:endParaRPr lang="en-US" baseline="0" dirty="0"/>
          </a:p>
          <a:p>
            <a:pPr marL="2286000" lvl="5" indent="0">
              <a:buFont typeface="Arial"/>
              <a:buNone/>
            </a:pPr>
            <a:endParaRPr lang="en-US" baseline="0" dirty="0"/>
          </a:p>
          <a:p>
            <a:pPr marL="2286000" lvl="5" indent="0">
              <a:buFont typeface="Arial"/>
              <a:buNone/>
            </a:pPr>
            <a:endParaRPr lang="en-US" baseline="0" dirty="0"/>
          </a:p>
          <a:p>
            <a:pPr marL="2286000" lvl="5" indent="0" algn="l">
              <a:buFont typeface="Arial"/>
              <a:buNone/>
            </a:pPr>
            <a:endParaRPr lang="en-US" baseline="0" dirty="0"/>
          </a:p>
          <a:p>
            <a:pPr marL="2457450" lvl="5" indent="-171450">
              <a:buFont typeface="Arial"/>
              <a:buChar char="•"/>
            </a:pPr>
            <a:endParaRPr lang="en-US" baseline="0" dirty="0"/>
          </a:p>
          <a:p>
            <a:pPr marL="2457450" lvl="5"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9</a:t>
            </a:fld>
            <a:endParaRPr lang="en-US"/>
          </a:p>
        </p:txBody>
      </p:sp>
    </p:spTree>
    <p:extLst>
      <p:ext uri="{BB962C8B-B14F-4D97-AF65-F5344CB8AC3E}">
        <p14:creationId xmlns:p14="http://schemas.microsoft.com/office/powerpoint/2010/main" val="35272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 Id="rId3"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 Id="rId3" Type="http://schemas.openxmlformats.org/officeDocument/2006/relationships/image" Target="../media/image3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 Id="rId3"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6805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January 23,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71290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January 23, 2018</a:t>
            </a:fld>
            <a:endParaRPr lang="en-US" dirty="0"/>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endParaRPr lang="en-US" dirty="0"/>
          </a:p>
          <a:p>
            <a:pPr lvl="0"/>
            <a:r>
              <a:rPr lang="en-US" dirty="0"/>
              <a:t>Section Title Two</a:t>
            </a:r>
          </a:p>
          <a:p>
            <a:pPr lvl="1"/>
            <a:endParaRPr lang="en-US" dirty="0"/>
          </a:p>
          <a:p>
            <a:pPr lvl="0"/>
            <a:r>
              <a:rPr lang="en-US" dirty="0"/>
              <a:t>Section Title Three</a:t>
            </a:r>
          </a:p>
          <a:p>
            <a:pPr lvl="1"/>
            <a:endParaRPr lang="en-US" dirty="0"/>
          </a:p>
          <a:p>
            <a:pPr lvl="0"/>
            <a:r>
              <a:rPr lang="en-US" dirty="0"/>
              <a:t>Section Title Four</a:t>
            </a:r>
          </a:p>
          <a:p>
            <a:pPr lvl="1"/>
            <a:endParaRPr lang="en-US" dirty="0"/>
          </a:p>
          <a:p>
            <a:pPr lvl="0"/>
            <a:r>
              <a:rPr lang="en-US" dirty="0"/>
              <a:t>Section Title Five</a:t>
            </a:r>
          </a:p>
          <a:p>
            <a:pPr lvl="0"/>
            <a:endParaRPr lang="en-US" dirty="0"/>
          </a:p>
          <a:p>
            <a:pPr lvl="0"/>
            <a:r>
              <a:rPr lang="en-US" dirty="0"/>
              <a:t>Section Title Six</a:t>
            </a:r>
          </a:p>
          <a:p>
            <a:pPr lvl="1"/>
            <a:endParaRPr lang="en-US" dirty="0"/>
          </a:p>
          <a:p>
            <a:pPr lvl="0"/>
            <a:r>
              <a:rPr lang="en-US" dirty="0"/>
              <a:t>Section Title Seven</a:t>
            </a:r>
          </a:p>
          <a:p>
            <a:pPr lvl="1"/>
            <a:endParaRPr lang="en-US" dirty="0"/>
          </a:p>
          <a:p>
            <a:pPr lvl="0"/>
            <a:r>
              <a:rPr lang="en-US" dirty="0"/>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xmlns="" id="{7E32C21F-FDB4-4A87-9C01-7B40480873CD}"/>
              </a:ext>
            </a:extLst>
          </p:cNvPr>
          <p:cNvPicPr>
            <a:picLocks noChangeAspect="1"/>
          </p:cNvPicPr>
          <p:nvPr userDrawn="1"/>
        </p:nvPicPr>
        <p:blipFill>
          <a:blip r:embed="rId3"/>
          <a:stretch>
            <a:fillRect/>
          </a:stretch>
        </p:blipFill>
        <p:spPr>
          <a:xfrm>
            <a:off x="10579427" y="5951181"/>
            <a:ext cx="1478408" cy="899238"/>
          </a:xfrm>
          <a:prstGeom prst="rect">
            <a:avLst/>
          </a:prstGeom>
        </p:spPr>
      </p:pic>
    </p:spTree>
    <p:extLst>
      <p:ext uri="{BB962C8B-B14F-4D97-AF65-F5344CB8AC3E}">
        <p14:creationId xmlns:p14="http://schemas.microsoft.com/office/powerpoint/2010/main" val="129141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January 23, 2018</a:t>
            </a:fld>
            <a:endParaRPr lang="en-US" dirty="0"/>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r>
              <a:rPr lang="en-US" dirty="0"/>
              <a:t>Subtitle Optional</a:t>
            </a:r>
          </a:p>
          <a:p>
            <a:pPr lvl="0"/>
            <a:r>
              <a:rPr lang="en-US" dirty="0"/>
              <a:t>Section Title Two</a:t>
            </a:r>
          </a:p>
          <a:p>
            <a:pPr lvl="1"/>
            <a:r>
              <a:rPr lang="en-US" dirty="0"/>
              <a:t>Subtitle Optional</a:t>
            </a:r>
          </a:p>
          <a:p>
            <a:pPr lvl="0"/>
            <a:r>
              <a:rPr lang="en-US" dirty="0"/>
              <a:t>Section Title Three</a:t>
            </a:r>
          </a:p>
          <a:p>
            <a:pPr lvl="1"/>
            <a:r>
              <a:rPr lang="en-US" dirty="0"/>
              <a:t>Subtitle Optional</a:t>
            </a:r>
          </a:p>
          <a:p>
            <a:pPr lvl="0"/>
            <a:r>
              <a:rPr lang="en-US" dirty="0"/>
              <a:t>Section Title Four</a:t>
            </a:r>
          </a:p>
          <a:p>
            <a:pPr lvl="1"/>
            <a:r>
              <a:rPr lang="en-US" dirty="0"/>
              <a:t>Subtitle Optional</a:t>
            </a:r>
          </a:p>
          <a:p>
            <a:pPr lvl="0"/>
            <a:r>
              <a:rPr lang="en-US" dirty="0"/>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dirty="0"/>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pic>
        <p:nvPicPr>
          <p:cNvPr id="2" name="Picture 1">
            <a:extLst>
              <a:ext uri="{FF2B5EF4-FFF2-40B4-BE49-F238E27FC236}">
                <a16:creationId xmlns:a16="http://schemas.microsoft.com/office/drawing/2014/main" xmlns="" id="{E614EF9A-8CA9-4D85-873A-11FEAEA49A45}"/>
              </a:ext>
            </a:extLst>
          </p:cNvPr>
          <p:cNvPicPr>
            <a:picLocks noChangeAspect="1"/>
          </p:cNvPicPr>
          <p:nvPr userDrawn="1"/>
        </p:nvPicPr>
        <p:blipFill>
          <a:blip r:embed="rId3"/>
          <a:stretch>
            <a:fillRect/>
          </a:stretch>
        </p:blipFill>
        <p:spPr>
          <a:xfrm>
            <a:off x="10579427" y="6042621"/>
            <a:ext cx="1478408" cy="899238"/>
          </a:xfrm>
          <a:prstGeom prst="rect">
            <a:avLst/>
          </a:prstGeom>
        </p:spPr>
      </p:pic>
    </p:spTree>
    <p:extLst>
      <p:ext uri="{BB962C8B-B14F-4D97-AF65-F5344CB8AC3E}">
        <p14:creationId xmlns:p14="http://schemas.microsoft.com/office/powerpoint/2010/main" val="176566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pic>
        <p:nvPicPr>
          <p:cNvPr id="3" name="Picture 2">
            <a:extLst>
              <a:ext uri="{FF2B5EF4-FFF2-40B4-BE49-F238E27FC236}">
                <a16:creationId xmlns:a16="http://schemas.microsoft.com/office/drawing/2014/main" xmlns="" id="{B390AC8D-A153-456C-B5A3-1E127290F33F}"/>
              </a:ext>
            </a:extLst>
          </p:cNvPr>
          <p:cNvPicPr>
            <a:picLocks noChangeAspect="1"/>
          </p:cNvPicPr>
          <p:nvPr userDrawn="1"/>
        </p:nvPicPr>
        <p:blipFill>
          <a:blip r:embed="rId3"/>
          <a:stretch>
            <a:fillRect/>
          </a:stretch>
        </p:blipFill>
        <p:spPr>
          <a:xfrm>
            <a:off x="10690276" y="227399"/>
            <a:ext cx="1348857" cy="670618"/>
          </a:xfrm>
          <a:prstGeom prst="rect">
            <a:avLst/>
          </a:prstGeom>
        </p:spPr>
      </p:pic>
    </p:spTree>
    <p:extLst>
      <p:ext uri="{BB962C8B-B14F-4D97-AF65-F5344CB8AC3E}">
        <p14:creationId xmlns:p14="http://schemas.microsoft.com/office/powerpoint/2010/main" val="129814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22127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80353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47228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37911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pic>
        <p:nvPicPr>
          <p:cNvPr id="2" name="Picture 1">
            <a:extLst>
              <a:ext uri="{FF2B5EF4-FFF2-40B4-BE49-F238E27FC236}">
                <a16:creationId xmlns:a16="http://schemas.microsoft.com/office/drawing/2014/main" xmlns="" id="{D4070CEB-0E9F-4535-9F89-B474CE8EE8C5}"/>
              </a:ext>
            </a:extLst>
          </p:cNvPr>
          <p:cNvPicPr>
            <a:picLocks noChangeAspect="1"/>
          </p:cNvPicPr>
          <p:nvPr userDrawn="1"/>
        </p:nvPicPr>
        <p:blipFill>
          <a:blip r:embed="rId3"/>
          <a:stretch>
            <a:fillRect/>
          </a:stretch>
        </p:blipFill>
        <p:spPr>
          <a:xfrm>
            <a:off x="10539590" y="316208"/>
            <a:ext cx="1444326" cy="76801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94501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dirty="0"/>
              <a:t>Title of Section</a:t>
            </a:r>
            <a:br>
              <a:rPr lang="en-US" dirty="0"/>
            </a:br>
            <a:r>
              <a:rPr lang="en-US" dirty="0"/>
              <a:t>Second Line Optional</a:t>
            </a:r>
          </a:p>
        </p:txBody>
      </p:sp>
    </p:spTree>
    <p:extLst>
      <p:ext uri="{BB962C8B-B14F-4D97-AF65-F5344CB8AC3E}">
        <p14:creationId xmlns:p14="http://schemas.microsoft.com/office/powerpoint/2010/main" val="260290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61213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2 Photos Header</a:t>
            </a:r>
            <a:br>
              <a:rPr lang="en-US" dirty="0"/>
            </a:br>
            <a:r>
              <a:rPr lang="en-US" dirty="0"/>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70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dirty="0"/>
              <a:t>Click to insert chart.</a:t>
            </a:r>
          </a:p>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Infographic Header</a:t>
            </a:r>
            <a:br>
              <a:rPr lang="en-US" dirty="0"/>
            </a:br>
            <a:r>
              <a:rPr lang="en-US" dirty="0"/>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5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xmlns="" id="{FFF905A5-ECF0-4902-829D-37F5D0FB811F}"/>
              </a:ext>
            </a:extLst>
          </p:cNvPr>
          <p:cNvPicPr>
            <a:picLocks noChangeAspect="1"/>
          </p:cNvPicPr>
          <p:nvPr userDrawn="1"/>
        </p:nvPicPr>
        <p:blipFill>
          <a:blip r:embed="rId3"/>
          <a:stretch>
            <a:fillRect/>
          </a:stretch>
        </p:blipFill>
        <p:spPr>
          <a:xfrm>
            <a:off x="10424086" y="5707461"/>
            <a:ext cx="1478408" cy="899238"/>
          </a:xfrm>
          <a:prstGeom prst="rect">
            <a:avLst/>
          </a:prstGeom>
        </p:spPr>
      </p:pic>
    </p:spTree>
    <p:extLst>
      <p:ext uri="{BB962C8B-B14F-4D97-AF65-F5344CB8AC3E}">
        <p14:creationId xmlns:p14="http://schemas.microsoft.com/office/powerpoint/2010/main" val="6370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xmlns="" id="{92790221-2B24-4274-AAC7-83FB3A5B40B9}"/>
              </a:ext>
            </a:extLst>
          </p:cNvPr>
          <p:cNvPicPr>
            <a:picLocks noChangeAspect="1"/>
          </p:cNvPicPr>
          <p:nvPr userDrawn="1"/>
        </p:nvPicPr>
        <p:blipFill>
          <a:blip r:embed="rId3"/>
          <a:stretch>
            <a:fillRect/>
          </a:stretch>
        </p:blipFill>
        <p:spPr>
          <a:xfrm>
            <a:off x="10669303" y="5814021"/>
            <a:ext cx="1478408" cy="899238"/>
          </a:xfrm>
          <a:prstGeom prst="rect">
            <a:avLst/>
          </a:prstGeom>
        </p:spPr>
      </p:pic>
    </p:spTree>
    <p:extLst>
      <p:ext uri="{BB962C8B-B14F-4D97-AF65-F5344CB8AC3E}">
        <p14:creationId xmlns:p14="http://schemas.microsoft.com/office/powerpoint/2010/main" val="30076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xmlns="" id="{C9BA65D9-8617-4825-968C-D8E4F459BFF4}"/>
              </a:ext>
            </a:extLst>
          </p:cNvPr>
          <p:cNvPicPr>
            <a:picLocks noChangeAspect="1"/>
          </p:cNvPicPr>
          <p:nvPr userDrawn="1"/>
        </p:nvPicPr>
        <p:blipFill>
          <a:blip r:embed="rId3"/>
          <a:stretch>
            <a:fillRect/>
          </a:stretch>
        </p:blipFill>
        <p:spPr>
          <a:xfrm>
            <a:off x="10561842" y="5707461"/>
            <a:ext cx="1478408" cy="899238"/>
          </a:xfrm>
          <a:prstGeom prst="rect">
            <a:avLst/>
          </a:prstGeom>
        </p:spPr>
      </p:pic>
    </p:spTree>
    <p:extLst>
      <p:ext uri="{BB962C8B-B14F-4D97-AF65-F5344CB8AC3E}">
        <p14:creationId xmlns:p14="http://schemas.microsoft.com/office/powerpoint/2010/main" val="63602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January 23,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6739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5" name="Date Placeholder 4"/>
          <p:cNvSpPr>
            <a:spLocks noGrp="1"/>
          </p:cNvSpPr>
          <p:nvPr>
            <p:ph type="dt" sz="half" idx="10"/>
          </p:nvPr>
        </p:nvSpPr>
        <p:spPr/>
        <p:txBody>
          <a:bodyPr/>
          <a:lstStyle/>
          <a:p>
            <a:fld id="{3DAD1974-8BEF-4F35-9BBA-FF2B334DB323}" type="datetime4">
              <a:rPr lang="en-US" smtClean="0"/>
              <a:t>January 23,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1454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5" y="8792"/>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January 23, 2018</a:t>
            </a:fld>
            <a:endParaRPr lang="en-US"/>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4" name="Rectangle 3">
            <a:extLst>
              <a:ext uri="{FF2B5EF4-FFF2-40B4-BE49-F238E27FC236}">
                <a16:creationId xmlns:a16="http://schemas.microsoft.com/office/drawing/2014/main" xmlns="" id="{ABDE49D1-803E-416D-BB79-23F5AFD7BBE9}"/>
              </a:ext>
            </a:extLst>
          </p:cNvPr>
          <p:cNvSpPr/>
          <p:nvPr userDrawn="1"/>
        </p:nvSpPr>
        <p:spPr>
          <a:xfrm>
            <a:off x="11016762" y="5802924"/>
            <a:ext cx="914400" cy="90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21259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January 23, 2018</a:t>
            </a:fld>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xmlns="" id="{7E8CF197-5121-4E52-86B1-F26DD9DAF481}"/>
              </a:ext>
            </a:extLst>
          </p:cNvPr>
          <p:cNvPicPr>
            <a:picLocks noChangeAspect="1"/>
          </p:cNvPicPr>
          <p:nvPr userDrawn="1"/>
        </p:nvPicPr>
        <p:blipFill>
          <a:blip r:embed="rId3"/>
          <a:stretch>
            <a:fillRect/>
          </a:stretch>
        </p:blipFill>
        <p:spPr>
          <a:xfrm>
            <a:off x="10344069" y="5810211"/>
            <a:ext cx="1638442" cy="906859"/>
          </a:xfrm>
          <a:prstGeom prst="rect">
            <a:avLst/>
          </a:prstGeom>
        </p:spPr>
      </p:pic>
    </p:spTree>
    <p:extLst>
      <p:ext uri="{BB962C8B-B14F-4D97-AF65-F5344CB8AC3E}">
        <p14:creationId xmlns:p14="http://schemas.microsoft.com/office/powerpoint/2010/main" val="193141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January 23,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095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January 23, 2018</a:t>
            </a:fld>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xmlns="" id="{8481B107-87FB-4D1E-9096-ED2D5073EADA}"/>
              </a:ext>
            </a:extLst>
          </p:cNvPr>
          <p:cNvPicPr>
            <a:picLocks noChangeAspect="1"/>
          </p:cNvPicPr>
          <p:nvPr userDrawn="1"/>
        </p:nvPicPr>
        <p:blipFill>
          <a:blip r:embed="rId3"/>
          <a:stretch>
            <a:fillRect/>
          </a:stretch>
        </p:blipFill>
        <p:spPr>
          <a:xfrm>
            <a:off x="10510214" y="5810211"/>
            <a:ext cx="1638442" cy="906859"/>
          </a:xfrm>
          <a:prstGeom prst="rect">
            <a:avLst/>
          </a:prstGeom>
        </p:spPr>
      </p:pic>
    </p:spTree>
    <p:extLst>
      <p:ext uri="{BB962C8B-B14F-4D97-AF65-F5344CB8AC3E}">
        <p14:creationId xmlns:p14="http://schemas.microsoft.com/office/powerpoint/2010/main" val="362806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dirty="0"/>
              <a:t>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p>
            <a:fld id="{89593A55-165B-4845-AF5E-D9697F0D22D0}" type="datetime4">
              <a:rPr lang="en-US" smtClean="0"/>
              <a:t>January 23, 2018</a:t>
            </a:fld>
            <a:endParaRPr lang="en-US"/>
          </a:p>
        </p:txBody>
      </p:sp>
      <p:sp>
        <p:nvSpPr>
          <p:cNvPr id="8" name="Footer Placeholder 7"/>
          <p:cNvSpPr>
            <a:spLocks noGrp="1"/>
          </p:cNvSpPr>
          <p:nvPr>
            <p:ph type="ftr" sz="quarter" idx="11"/>
          </p:nvPr>
        </p:nvSpPr>
        <p:spPr/>
        <p:txBody>
          <a:bodyPr/>
          <a:lstStyle/>
          <a:p>
            <a:r>
              <a:rPr lang="en-US"/>
              <a:t>©2016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9428FC-5E3E-48F7-B56C-8CA1DEAB1A0A}" type="datetime4">
              <a:rPr lang="en-US" smtClean="0"/>
              <a:t>January 23,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3A507BA-A8E0-4496-A1BB-EDDDBD1CC706}" type="datetime4">
              <a:rPr lang="en-US" smtClean="0"/>
              <a:pPr/>
              <a:t>January 23, 2018</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©2016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pitchFamily="50" charset="0"/>
                <a:ea typeface="+mj-ea"/>
                <a:cs typeface="+mj-cs"/>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www.frontlinek12.com</a:t>
            </a:r>
          </a:p>
        </p:txBody>
      </p:sp>
    </p:spTree>
    <p:extLst>
      <p:ext uri="{BB962C8B-B14F-4D97-AF65-F5344CB8AC3E}">
        <p14:creationId xmlns:p14="http://schemas.microsoft.com/office/powerpoint/2010/main" val="26075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BAF1EECE-DA8E-4298-BDBE-97D314EBA5C7}" type="datetime4">
              <a:rPr lang="en-US" smtClean="0"/>
              <a:t>January 23, 2018</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©2016 Frontline Education Confidential &amp; Proprietary</a:t>
            </a:r>
          </a:p>
        </p:txBody>
      </p:sp>
    </p:spTree>
    <p:extLst>
      <p:ext uri="{BB962C8B-B14F-4D97-AF65-F5344CB8AC3E}">
        <p14:creationId xmlns:p14="http://schemas.microsoft.com/office/powerpoint/2010/main" val="177367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6EABA714-6DC5-4F83-B86F-3DA34EC50855}" type="datetime1">
              <a:rPr lang="en-US"/>
              <a:pPr>
                <a:defRPr/>
              </a:pPr>
              <a:t>1/23/18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F9361A-D6EA-4134-8603-5653F87B4B6E}" type="slidenum">
              <a:rPr lang="en-US" altLang="en-US"/>
              <a:pPr>
                <a:defRPr/>
              </a:pPr>
              <a:t>‹#›</a:t>
            </a:fld>
            <a:endParaRPr lang="en-US" altLang="en-US"/>
          </a:p>
        </p:txBody>
      </p:sp>
    </p:spTree>
    <p:extLst>
      <p:ext uri="{BB962C8B-B14F-4D97-AF65-F5344CB8AC3E}">
        <p14:creationId xmlns:p14="http://schemas.microsoft.com/office/powerpoint/2010/main" val="2520652153"/>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lstStyle>
            <a:lvl1pPr>
              <a:defRPr b="1">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609600" y="2362200"/>
            <a:ext cx="10972800" cy="3352801"/>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2B67F9A-F3DB-4926-8FB9-AB4861233653}" type="datetime1">
              <a:rPr lang="en-US"/>
              <a:pPr>
                <a:defRPr/>
              </a:pPr>
              <a:t>1/23/18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C9DD7-BC4D-4A03-95B6-FD3BB69611FA}" type="slidenum">
              <a:rPr lang="en-US" altLang="en-US"/>
              <a:pPr>
                <a:defRPr/>
              </a:pPr>
              <a:t>‹#›</a:t>
            </a:fld>
            <a:endParaRPr lang="en-US" altLang="en-US"/>
          </a:p>
        </p:txBody>
      </p:sp>
    </p:spTree>
    <p:extLst>
      <p:ext uri="{BB962C8B-B14F-4D97-AF65-F5344CB8AC3E}">
        <p14:creationId xmlns:p14="http://schemas.microsoft.com/office/powerpoint/2010/main" val="2105905741"/>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62000"/>
          </a:xfrm>
        </p:spPr>
        <p:txBody>
          <a:bodyPr/>
          <a:lstStyle/>
          <a:p>
            <a:r>
              <a:rPr lang="en-US"/>
              <a:t>Click to edit Master title style</a:t>
            </a:r>
          </a:p>
        </p:txBody>
      </p:sp>
      <p:sp>
        <p:nvSpPr>
          <p:cNvPr id="3" name="SmartArt Placeholder 2"/>
          <p:cNvSpPr>
            <a:spLocks noGrp="1"/>
          </p:cNvSpPr>
          <p:nvPr>
            <p:ph type="dgm" idx="1"/>
          </p:nvPr>
        </p:nvSpPr>
        <p:spPr>
          <a:xfrm>
            <a:off x="609600" y="1371601"/>
            <a:ext cx="10972800" cy="4754563"/>
          </a:xfrm>
        </p:spPr>
        <p:txBody>
          <a:bodyPr/>
          <a:lstStyle/>
          <a:p>
            <a:pPr lvl="0"/>
            <a:endParaRPr lang="en-US" noProof="0"/>
          </a:p>
        </p:txBody>
      </p:sp>
    </p:spTree>
    <p:extLst>
      <p:ext uri="{BB962C8B-B14F-4D97-AF65-F5344CB8AC3E}">
        <p14:creationId xmlns:p14="http://schemas.microsoft.com/office/powerpoint/2010/main" val="428847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January 23,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55380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January 23,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January 23,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7266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January 23,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Tree>
    <p:extLst>
      <p:ext uri="{BB962C8B-B14F-4D97-AF65-F5344CB8AC3E}">
        <p14:creationId xmlns:p14="http://schemas.microsoft.com/office/powerpoint/2010/main" val="13458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January 23,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07F19DD1-1207-4D97-99E5-0A7CD28D6090}" type="datetime4">
              <a:rPr lang="en-US" smtClean="0"/>
              <a:pPr/>
              <a:t>January 23, 2018</a:t>
            </a:fld>
            <a:endParaRPr lang="en-US" dirty="0"/>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dirty="0"/>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3108076"/>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1F1CC9E7-726F-4633-94F3-1E12DB6B1DF8}" type="datetime4">
              <a:rPr lang="en-US" smtClean="0"/>
              <a:pPr/>
              <a:t>January 23, 2018</a:t>
            </a:fld>
            <a:endParaRPr lang="en-US" dirty="0"/>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©2016 Frontline Education Confidential &amp; Proprietary</a:t>
            </a:r>
            <a:endParaRPr lang="en-US" dirty="0"/>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49" r:id="rId4"/>
    <p:sldLayoutId id="2147483685" r:id="rId5"/>
    <p:sldLayoutId id="2147483676" r:id="rId6"/>
    <p:sldLayoutId id="2147483680" r:id="rId7"/>
    <p:sldLayoutId id="2147483681" r:id="rId8"/>
    <p:sldLayoutId id="2147483694" r:id="rId9"/>
    <p:sldLayoutId id="2147483696" r:id="rId10"/>
    <p:sldLayoutId id="2147483674" r:id="rId11"/>
    <p:sldLayoutId id="2147483673" r:id="rId12"/>
    <p:sldLayoutId id="2147483686" r:id="rId13"/>
    <p:sldLayoutId id="2147483687" r:id="rId14"/>
    <p:sldLayoutId id="2147483688" r:id="rId15"/>
    <p:sldLayoutId id="2147483689" r:id="rId16"/>
    <p:sldLayoutId id="2147483693" r:id="rId17"/>
    <p:sldLayoutId id="2147483666" r:id="rId18"/>
    <p:sldLayoutId id="2147483667" r:id="rId19"/>
    <p:sldLayoutId id="2147483650" r:id="rId20"/>
    <p:sldLayoutId id="2147483669" r:id="rId21"/>
    <p:sldLayoutId id="2147483670" r:id="rId22"/>
    <p:sldLayoutId id="2147483668" r:id="rId23"/>
    <p:sldLayoutId id="2147483699" r:id="rId24"/>
    <p:sldLayoutId id="2147483700" r:id="rId25"/>
    <p:sldLayoutId id="2147483695" r:id="rId26"/>
    <p:sldLayoutId id="2147483701" r:id="rId27"/>
    <p:sldLayoutId id="2147483672" r:id="rId28"/>
    <p:sldLayoutId id="2147483652" r:id="rId29"/>
    <p:sldLayoutId id="2147483698" r:id="rId30"/>
    <p:sldLayoutId id="2147483697" r:id="rId31"/>
    <p:sldLayoutId id="2147483671" r:id="rId32"/>
    <p:sldLayoutId id="2147483653" r:id="rId33"/>
    <p:sldLayoutId id="2147483656" r:id="rId34"/>
    <p:sldLayoutId id="2147483654" r:id="rId35"/>
    <p:sldLayoutId id="2147483655" r:id="rId36"/>
    <p:sldLayoutId id="2147483706" r:id="rId37"/>
    <p:sldLayoutId id="2147483707" r:id="rId38"/>
    <p:sldLayoutId id="2147483708" r:id="rId39"/>
  </p:sldLayoutIdLst>
  <p:hf hdr="0"/>
  <p:txStyles>
    <p:titleStyle>
      <a:lvl1pPr algn="l" defTabSz="914400" rtl="0" eaLnBrk="1" latinLnBrk="0" hangingPunct="1">
        <a:lnSpc>
          <a:spcPts val="4000"/>
        </a:lnSpc>
        <a:spcBef>
          <a:spcPct val="0"/>
        </a:spcBef>
        <a:buNone/>
        <a:defRPr sz="3500" kern="1200" baseline="0">
          <a:solidFill>
            <a:srgbClr val="7A4183"/>
          </a:solidFill>
          <a:latin typeface="Karbon Slab Stencil"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hyperlink" Target="mailto:accorj@collierschools.com" TargetMode="External"/><Relationship Id="rId4" Type="http://schemas.openxmlformats.org/officeDocument/2006/relationships/image" Target="../media/image44.png"/><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3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F19DD1-1207-4D97-99E5-0A7CD28D6090}" type="datetime4">
              <a:rPr lang="en-US" smtClean="0"/>
              <a:t>January 23, 2018</a:t>
            </a:fld>
            <a:endParaRPr lang="en-US" dirty="0"/>
          </a:p>
        </p:txBody>
      </p:sp>
      <p:sp>
        <p:nvSpPr>
          <p:cNvPr id="7" name="Title 6"/>
          <p:cNvSpPr>
            <a:spLocks noGrp="1"/>
          </p:cNvSpPr>
          <p:nvPr>
            <p:ph type="ctrTitle"/>
          </p:nvPr>
        </p:nvSpPr>
        <p:spPr>
          <a:xfrm>
            <a:off x="731520" y="691974"/>
            <a:ext cx="8229600" cy="2223504"/>
          </a:xfrm>
        </p:spPr>
        <p:txBody>
          <a:bodyPr/>
          <a:lstStyle/>
          <a:p>
            <a:r>
              <a:rPr lang="en-US" dirty="0"/>
              <a:t/>
            </a:r>
            <a:br>
              <a:rPr lang="en-US" dirty="0"/>
            </a:br>
            <a:r>
              <a:rPr lang="en-US" sz="3600" dirty="0"/>
              <a:t>Four Powerful Strategies to Uncover the Full Potential in Your District’s Reimbursement </a:t>
            </a:r>
          </a:p>
        </p:txBody>
      </p:sp>
      <p:pic>
        <p:nvPicPr>
          <p:cNvPr id="2" name="Picture 1">
            <a:extLst>
              <a:ext uri="{FF2B5EF4-FFF2-40B4-BE49-F238E27FC236}">
                <a16:creationId xmlns:a16="http://schemas.microsoft.com/office/drawing/2014/main" xmlns="" id="{617BCE5A-8F01-4D7C-9139-FBEF2B933146}"/>
              </a:ext>
            </a:extLst>
          </p:cNvPr>
          <p:cNvPicPr>
            <a:picLocks noChangeAspect="1"/>
          </p:cNvPicPr>
          <p:nvPr/>
        </p:nvPicPr>
        <p:blipFill>
          <a:blip r:embed="rId3"/>
          <a:stretch>
            <a:fillRect/>
          </a:stretch>
        </p:blipFill>
        <p:spPr>
          <a:xfrm>
            <a:off x="9207500" y="352854"/>
            <a:ext cx="2527300" cy="925637"/>
          </a:xfrm>
          <a:prstGeom prst="rect">
            <a:avLst/>
          </a:prstGeom>
        </p:spPr>
      </p:pic>
    </p:spTree>
    <p:extLst>
      <p:ext uri="{BB962C8B-B14F-4D97-AF65-F5344CB8AC3E}">
        <p14:creationId xmlns:p14="http://schemas.microsoft.com/office/powerpoint/2010/main" val="53766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B665C2-76D0-4C55-B51E-FC9ADB58D02B}"/>
              </a:ext>
            </a:extLst>
          </p:cNvPr>
          <p:cNvSpPr>
            <a:spLocks noGrp="1"/>
          </p:cNvSpPr>
          <p:nvPr>
            <p:ph type="dt" sz="half" idx="10"/>
          </p:nvPr>
        </p:nvSpPr>
        <p:spPr/>
        <p:txBody>
          <a:bodyPr/>
          <a:lstStyle/>
          <a:p>
            <a:fld id="{3DAD1974-8BEF-4F35-9BBA-FF2B334DB323}" type="datetime4">
              <a:rPr lang="en-US" smtClean="0"/>
              <a:t>January 23, 2018</a:t>
            </a:fld>
            <a:endParaRPr lang="en-US"/>
          </a:p>
        </p:txBody>
      </p:sp>
      <p:sp>
        <p:nvSpPr>
          <p:cNvPr id="4" name="Text Placeholder 3">
            <a:extLst>
              <a:ext uri="{FF2B5EF4-FFF2-40B4-BE49-F238E27FC236}">
                <a16:creationId xmlns:a16="http://schemas.microsoft.com/office/drawing/2014/main" xmlns="" id="{961EDB9E-E100-4B58-91FA-5CB6A80C5F2A}"/>
              </a:ext>
            </a:extLst>
          </p:cNvPr>
          <p:cNvSpPr>
            <a:spLocks noGrp="1"/>
          </p:cNvSpPr>
          <p:nvPr>
            <p:ph type="body" sz="quarter" idx="13"/>
          </p:nvPr>
        </p:nvSpPr>
        <p:spPr>
          <a:xfrm>
            <a:off x="731520" y="1714500"/>
            <a:ext cx="10685781" cy="3840480"/>
          </a:xfrm>
        </p:spPr>
        <p:txBody>
          <a:bodyPr/>
          <a:lstStyle/>
          <a:p>
            <a:r>
              <a:rPr lang="en-US" dirty="0"/>
              <a:t>Compare district revenue</a:t>
            </a:r>
          </a:p>
          <a:p>
            <a:pPr lvl="1"/>
            <a:r>
              <a:rPr lang="en-US" dirty="0"/>
              <a:t>Student population</a:t>
            </a:r>
          </a:p>
          <a:p>
            <a:pPr lvl="1"/>
            <a:r>
              <a:rPr lang="en-US" dirty="0"/>
              <a:t>Percentage of ESE students</a:t>
            </a:r>
          </a:p>
          <a:p>
            <a:pPr lvl="1"/>
            <a:r>
              <a:rPr lang="en-US" dirty="0"/>
              <a:t>MER</a:t>
            </a:r>
          </a:p>
          <a:p>
            <a:pPr lvl="1"/>
            <a:endParaRPr lang="en-US" dirty="0"/>
          </a:p>
          <a:p>
            <a:r>
              <a:rPr lang="en-US" dirty="0"/>
              <a:t>Speak with districts</a:t>
            </a:r>
          </a:p>
          <a:p>
            <a:pPr lvl="1"/>
            <a:r>
              <a:rPr lang="en-US" dirty="0"/>
              <a:t>Billing processes</a:t>
            </a:r>
          </a:p>
          <a:p>
            <a:pPr lvl="1"/>
            <a:r>
              <a:rPr lang="en-US" dirty="0"/>
              <a:t>Approaches</a:t>
            </a:r>
          </a:p>
          <a:p>
            <a:pPr lvl="1"/>
            <a:endParaRPr lang="en-US" dirty="0"/>
          </a:p>
          <a:p>
            <a:r>
              <a:rPr lang="en-US" dirty="0"/>
              <a:t>Findings</a:t>
            </a:r>
          </a:p>
          <a:p>
            <a:pPr marL="457200" lvl="1" indent="0">
              <a:buNone/>
            </a:pPr>
            <a:endParaRPr lang="en-US" dirty="0"/>
          </a:p>
        </p:txBody>
      </p:sp>
      <p:sp>
        <p:nvSpPr>
          <p:cNvPr id="5" name="Title 4">
            <a:extLst>
              <a:ext uri="{FF2B5EF4-FFF2-40B4-BE49-F238E27FC236}">
                <a16:creationId xmlns:a16="http://schemas.microsoft.com/office/drawing/2014/main" xmlns="" id="{B5243F97-3802-4B2F-B0E2-A604586E3D38}"/>
              </a:ext>
            </a:extLst>
          </p:cNvPr>
          <p:cNvSpPr>
            <a:spLocks noGrp="1"/>
          </p:cNvSpPr>
          <p:nvPr>
            <p:ph type="title"/>
          </p:nvPr>
        </p:nvSpPr>
        <p:spPr/>
        <p:txBody>
          <a:bodyPr/>
          <a:lstStyle/>
          <a:p>
            <a:r>
              <a:rPr lang="en-US" dirty="0"/>
              <a:t>Optimize Revenue</a:t>
            </a:r>
          </a:p>
        </p:txBody>
      </p:sp>
      <p:sp>
        <p:nvSpPr>
          <p:cNvPr id="6" name="Slide Number Placeholder 5">
            <a:extLst>
              <a:ext uri="{FF2B5EF4-FFF2-40B4-BE49-F238E27FC236}">
                <a16:creationId xmlns:a16="http://schemas.microsoft.com/office/drawing/2014/main" xmlns="" id="{84A4035B-6C73-410F-A786-4DDD8E2C0C65}"/>
              </a:ext>
            </a:extLst>
          </p:cNvPr>
          <p:cNvSpPr>
            <a:spLocks noGrp="1"/>
          </p:cNvSpPr>
          <p:nvPr>
            <p:ph type="sldNum" sz="quarter" idx="12"/>
          </p:nvPr>
        </p:nvSpPr>
        <p:spPr/>
        <p:txBody>
          <a:bodyPr/>
          <a:lstStyle/>
          <a:p>
            <a:fld id="{BCE3D20D-AAEA-46F1-88F4-4FF0702FDAFA}" type="slidenum">
              <a:rPr lang="en-US" smtClean="0"/>
              <a:t>10</a:t>
            </a:fld>
            <a:endParaRPr lang="en-US"/>
          </a:p>
        </p:txBody>
      </p:sp>
      <p:pic>
        <p:nvPicPr>
          <p:cNvPr id="7" name="Picture 5" descr="C:\Users\Bob\AppData\Local\Microsoft\Windows\Temporary Internet Files\Content.IE5\39BHRV0T\MC900441314[1].png">
            <a:extLst>
              <a:ext uri="{FF2B5EF4-FFF2-40B4-BE49-F238E27FC236}">
                <a16:creationId xmlns:a16="http://schemas.microsoft.com/office/drawing/2014/main" xmlns="" id="{42F403DB-48F3-43D2-AAED-7B1E301DD67B}"/>
              </a:ext>
            </a:extLst>
          </p:cNvPr>
          <p:cNvPicPr>
            <a:picLocks noChangeAspect="1" noChangeArrowheads="1"/>
          </p:cNvPicPr>
          <p:nvPr/>
        </p:nvPicPr>
        <p:blipFill>
          <a:blip r:embed="rId3" cstate="print"/>
          <a:srcRect/>
          <a:stretch>
            <a:fillRect/>
          </a:stretch>
        </p:blipFill>
        <p:spPr bwMode="auto">
          <a:xfrm>
            <a:off x="8454887" y="4538868"/>
            <a:ext cx="1656522" cy="1411357"/>
          </a:xfrm>
          <a:prstGeom prst="rect">
            <a:avLst/>
          </a:prstGeom>
          <a:noFill/>
          <a:ln w="9525">
            <a:noFill/>
            <a:miter lim="800000"/>
            <a:headEnd/>
            <a:tailEnd/>
          </a:ln>
        </p:spPr>
      </p:pic>
    </p:spTree>
    <p:extLst>
      <p:ext uri="{BB962C8B-B14F-4D97-AF65-F5344CB8AC3E}">
        <p14:creationId xmlns:p14="http://schemas.microsoft.com/office/powerpoint/2010/main" val="13978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B665C2-76D0-4C55-B51E-FC9ADB58D02B}"/>
              </a:ext>
            </a:extLst>
          </p:cNvPr>
          <p:cNvSpPr>
            <a:spLocks noGrp="1"/>
          </p:cNvSpPr>
          <p:nvPr>
            <p:ph type="dt" sz="half" idx="10"/>
          </p:nvPr>
        </p:nvSpPr>
        <p:spPr/>
        <p:txBody>
          <a:bodyPr/>
          <a:lstStyle/>
          <a:p>
            <a:fld id="{3DAD1974-8BEF-4F35-9BBA-FF2B334DB323}" type="datetime4">
              <a:rPr lang="en-US" smtClean="0"/>
              <a:t>January 23, 2018</a:t>
            </a:fld>
            <a:endParaRPr lang="en-US"/>
          </a:p>
        </p:txBody>
      </p:sp>
      <p:sp>
        <p:nvSpPr>
          <p:cNvPr id="4" name="Text Placeholder 3">
            <a:extLst>
              <a:ext uri="{FF2B5EF4-FFF2-40B4-BE49-F238E27FC236}">
                <a16:creationId xmlns:a16="http://schemas.microsoft.com/office/drawing/2014/main" xmlns="" id="{961EDB9E-E100-4B58-91FA-5CB6A80C5F2A}"/>
              </a:ext>
            </a:extLst>
          </p:cNvPr>
          <p:cNvSpPr>
            <a:spLocks noGrp="1"/>
          </p:cNvSpPr>
          <p:nvPr>
            <p:ph type="body" sz="quarter" idx="13"/>
          </p:nvPr>
        </p:nvSpPr>
        <p:spPr>
          <a:xfrm>
            <a:off x="731520" y="1714500"/>
            <a:ext cx="10685781" cy="3840480"/>
          </a:xfrm>
        </p:spPr>
        <p:txBody>
          <a:bodyPr/>
          <a:lstStyle/>
          <a:p>
            <a:pPr lvl="1"/>
            <a:endParaRPr lang="en-US" dirty="0"/>
          </a:p>
          <a:p>
            <a:r>
              <a:rPr lang="en-US" dirty="0"/>
              <a:t>Findings</a:t>
            </a:r>
          </a:p>
          <a:p>
            <a:pPr marL="628650" lvl="1" indent="-171450">
              <a:buFont typeface="Arial" panose="020B0604020202020204" pitchFamily="34" charset="0"/>
              <a:buChar char="•"/>
            </a:pPr>
            <a:r>
              <a:rPr lang="en-US" dirty="0"/>
              <a:t>Paper process using data entry clerks</a:t>
            </a:r>
          </a:p>
          <a:p>
            <a:pPr marL="628650" lvl="1" indent="-171450">
              <a:buFont typeface="Arial" panose="020B0604020202020204" pitchFamily="34" charset="0"/>
              <a:buChar char="•"/>
            </a:pPr>
            <a:r>
              <a:rPr lang="en-US" dirty="0"/>
              <a:t>Not billing transportation</a:t>
            </a:r>
          </a:p>
          <a:p>
            <a:pPr marL="628650" lvl="1" indent="-171450">
              <a:buFont typeface="Arial" panose="020B0604020202020204" pitchFamily="34" charset="0"/>
              <a:buChar char="•"/>
            </a:pPr>
            <a:r>
              <a:rPr lang="en-US" dirty="0"/>
              <a:t>Not billing for School Health Aides (ESE Assistants)</a:t>
            </a:r>
          </a:p>
          <a:p>
            <a:pPr marL="628650" lvl="1" indent="-171450">
              <a:buFont typeface="Arial" panose="020B0604020202020204" pitchFamily="34" charset="0"/>
              <a:buChar char="•"/>
            </a:pPr>
            <a:r>
              <a:rPr lang="en-US" dirty="0"/>
              <a:t>Not auditing documentation logs </a:t>
            </a:r>
          </a:p>
          <a:p>
            <a:pPr marL="628650" lvl="1" indent="-171450">
              <a:buFont typeface="Arial" panose="020B0604020202020204" pitchFamily="34" charset="0"/>
              <a:buChar char="•"/>
            </a:pPr>
            <a:r>
              <a:rPr lang="en-US" dirty="0"/>
              <a:t>Misperception of the program by administration</a:t>
            </a:r>
          </a:p>
          <a:p>
            <a:pPr marL="628650" lvl="1" indent="-171450">
              <a:buFont typeface="Arial" panose="020B0604020202020204" pitchFamily="34" charset="0"/>
              <a:buChar char="•"/>
            </a:pPr>
            <a:r>
              <a:rPr lang="en-US" dirty="0"/>
              <a:t>Nurses not involved in IEP development</a:t>
            </a:r>
          </a:p>
          <a:p>
            <a:pPr marL="457200" lvl="1" indent="0">
              <a:buNone/>
            </a:pPr>
            <a:endParaRPr lang="en-US" dirty="0"/>
          </a:p>
        </p:txBody>
      </p:sp>
      <p:sp>
        <p:nvSpPr>
          <p:cNvPr id="5" name="Title 4">
            <a:extLst>
              <a:ext uri="{FF2B5EF4-FFF2-40B4-BE49-F238E27FC236}">
                <a16:creationId xmlns:a16="http://schemas.microsoft.com/office/drawing/2014/main" xmlns="" id="{B5243F97-3802-4B2F-B0E2-A604586E3D38}"/>
              </a:ext>
            </a:extLst>
          </p:cNvPr>
          <p:cNvSpPr>
            <a:spLocks noGrp="1"/>
          </p:cNvSpPr>
          <p:nvPr>
            <p:ph type="title"/>
          </p:nvPr>
        </p:nvSpPr>
        <p:spPr/>
        <p:txBody>
          <a:bodyPr/>
          <a:lstStyle/>
          <a:p>
            <a:r>
              <a:rPr lang="en-US" dirty="0"/>
              <a:t>Optimize Revenue</a:t>
            </a:r>
          </a:p>
        </p:txBody>
      </p:sp>
      <p:sp>
        <p:nvSpPr>
          <p:cNvPr id="6" name="Slide Number Placeholder 5">
            <a:extLst>
              <a:ext uri="{FF2B5EF4-FFF2-40B4-BE49-F238E27FC236}">
                <a16:creationId xmlns:a16="http://schemas.microsoft.com/office/drawing/2014/main" xmlns="" id="{84A4035B-6C73-410F-A786-4DDD8E2C0C65}"/>
              </a:ext>
            </a:extLst>
          </p:cNvPr>
          <p:cNvSpPr>
            <a:spLocks noGrp="1"/>
          </p:cNvSpPr>
          <p:nvPr>
            <p:ph type="sldNum" sz="quarter" idx="12"/>
          </p:nvPr>
        </p:nvSpPr>
        <p:spPr/>
        <p:txBody>
          <a:bodyPr/>
          <a:lstStyle/>
          <a:p>
            <a:fld id="{BCE3D20D-AAEA-46F1-88F4-4FF0702FDAFA}" type="slidenum">
              <a:rPr lang="en-US" smtClean="0"/>
              <a:t>11</a:t>
            </a:fld>
            <a:endParaRPr lang="en-US"/>
          </a:p>
        </p:txBody>
      </p:sp>
      <p:pic>
        <p:nvPicPr>
          <p:cNvPr id="7" name="Picture 5" descr="C:\Users\Bob\AppData\Local\Microsoft\Windows\Temporary Internet Files\Content.IE5\39BHRV0T\MC900441314[1].png">
            <a:extLst>
              <a:ext uri="{FF2B5EF4-FFF2-40B4-BE49-F238E27FC236}">
                <a16:creationId xmlns:a16="http://schemas.microsoft.com/office/drawing/2014/main" xmlns="" id="{42F403DB-48F3-43D2-AAED-7B1E301DD67B}"/>
              </a:ext>
            </a:extLst>
          </p:cNvPr>
          <p:cNvPicPr>
            <a:picLocks noChangeAspect="1" noChangeArrowheads="1"/>
          </p:cNvPicPr>
          <p:nvPr/>
        </p:nvPicPr>
        <p:blipFill>
          <a:blip r:embed="rId3" cstate="print"/>
          <a:srcRect/>
          <a:stretch>
            <a:fillRect/>
          </a:stretch>
        </p:blipFill>
        <p:spPr bwMode="auto">
          <a:xfrm>
            <a:off x="8454887" y="4538868"/>
            <a:ext cx="1656522" cy="1411357"/>
          </a:xfrm>
          <a:prstGeom prst="rect">
            <a:avLst/>
          </a:prstGeom>
          <a:noFill/>
          <a:ln w="9525">
            <a:noFill/>
            <a:miter lim="800000"/>
            <a:headEnd/>
            <a:tailEnd/>
          </a:ln>
        </p:spPr>
      </p:pic>
    </p:spTree>
    <p:extLst>
      <p:ext uri="{BB962C8B-B14F-4D97-AF65-F5344CB8AC3E}">
        <p14:creationId xmlns:p14="http://schemas.microsoft.com/office/powerpoint/2010/main" val="10967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B665C2-76D0-4C55-B51E-FC9ADB58D02B}"/>
              </a:ext>
            </a:extLst>
          </p:cNvPr>
          <p:cNvSpPr>
            <a:spLocks noGrp="1"/>
          </p:cNvSpPr>
          <p:nvPr>
            <p:ph type="dt" sz="half" idx="10"/>
          </p:nvPr>
        </p:nvSpPr>
        <p:spPr/>
        <p:txBody>
          <a:bodyPr/>
          <a:lstStyle/>
          <a:p>
            <a:fld id="{3DAD1974-8BEF-4F35-9BBA-FF2B334DB323}" type="datetime4">
              <a:rPr lang="en-US" smtClean="0"/>
              <a:t>January 23, 2018</a:t>
            </a:fld>
            <a:endParaRPr lang="en-US"/>
          </a:p>
        </p:txBody>
      </p:sp>
      <p:sp>
        <p:nvSpPr>
          <p:cNvPr id="4" name="Text Placeholder 3">
            <a:extLst>
              <a:ext uri="{FF2B5EF4-FFF2-40B4-BE49-F238E27FC236}">
                <a16:creationId xmlns:a16="http://schemas.microsoft.com/office/drawing/2014/main" xmlns="" id="{961EDB9E-E100-4B58-91FA-5CB6A80C5F2A}"/>
              </a:ext>
            </a:extLst>
          </p:cNvPr>
          <p:cNvSpPr>
            <a:spLocks noGrp="1"/>
          </p:cNvSpPr>
          <p:nvPr>
            <p:ph type="body" sz="quarter" idx="13"/>
          </p:nvPr>
        </p:nvSpPr>
        <p:spPr>
          <a:xfrm>
            <a:off x="731518" y="1351722"/>
            <a:ext cx="10685781" cy="4774758"/>
          </a:xfrm>
        </p:spPr>
        <p:txBody>
          <a:bodyPr/>
          <a:lstStyle/>
          <a:p>
            <a:r>
              <a:rPr lang="en-US" dirty="0"/>
              <a:t>Questions to ask </a:t>
            </a:r>
          </a:p>
          <a:p>
            <a:pPr lvl="1">
              <a:buFont typeface="Arial" pitchFamily="34" charset="0"/>
              <a:buChar char="•"/>
              <a:defRPr/>
            </a:pPr>
            <a:r>
              <a:rPr lang="en-US" dirty="0"/>
              <a:t>How much did we recover last year?  The last four years?  Why do the numbers change?</a:t>
            </a:r>
          </a:p>
          <a:p>
            <a:pPr lvl="1">
              <a:buFont typeface="Arial" pitchFamily="34" charset="0"/>
              <a:buChar char="•"/>
              <a:defRPr/>
            </a:pPr>
            <a:r>
              <a:rPr lang="en-US" dirty="0"/>
              <a:t>Are there ways/places we can recover more funds?</a:t>
            </a:r>
          </a:p>
          <a:p>
            <a:pPr lvl="1">
              <a:buFont typeface="Arial" pitchFamily="34" charset="0"/>
              <a:buChar char="•"/>
              <a:defRPr/>
            </a:pPr>
            <a:r>
              <a:rPr lang="en-US" dirty="0"/>
              <a:t>Why were our denied claims rejected?</a:t>
            </a:r>
          </a:p>
          <a:p>
            <a:pPr lvl="1">
              <a:buFont typeface="Arial" pitchFamily="34" charset="0"/>
              <a:buChar char="•"/>
              <a:defRPr/>
            </a:pPr>
            <a:r>
              <a:rPr lang="en-US" dirty="0"/>
              <a:t>Why did we have to pay back money on our audit?</a:t>
            </a:r>
          </a:p>
          <a:p>
            <a:pPr lvl="1">
              <a:buFont typeface="Arial" pitchFamily="34" charset="0"/>
              <a:buChar char="•"/>
              <a:defRPr/>
            </a:pPr>
            <a:r>
              <a:rPr lang="en-US" dirty="0"/>
              <a:t>How does our revenue break down:</a:t>
            </a:r>
          </a:p>
          <a:p>
            <a:pPr lvl="2">
              <a:buFont typeface="Arial" pitchFamily="34" charset="0"/>
              <a:buChar char="•"/>
              <a:defRPr/>
            </a:pPr>
            <a:r>
              <a:rPr lang="en-US" dirty="0"/>
              <a:t>By service</a:t>
            </a:r>
          </a:p>
          <a:p>
            <a:pPr lvl="2">
              <a:buFont typeface="Arial" pitchFamily="34" charset="0"/>
              <a:buChar char="•"/>
              <a:defRPr/>
            </a:pPr>
            <a:r>
              <a:rPr lang="en-US" dirty="0"/>
              <a:t>By school/program</a:t>
            </a:r>
          </a:p>
          <a:p>
            <a:pPr lvl="2">
              <a:buFont typeface="Arial" pitchFamily="34" charset="0"/>
              <a:buChar char="•"/>
              <a:defRPr/>
            </a:pPr>
            <a:r>
              <a:rPr lang="en-US" dirty="0"/>
              <a:t>By Provider</a:t>
            </a:r>
          </a:p>
          <a:p>
            <a:pPr lvl="2">
              <a:buFont typeface="Arial" pitchFamily="34" charset="0"/>
              <a:buChar char="•"/>
              <a:defRPr/>
            </a:pPr>
            <a:r>
              <a:rPr lang="en-US" dirty="0"/>
              <a:t>By students</a:t>
            </a:r>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r>
              <a:rPr lang="en-US" dirty="0"/>
              <a:t>Are our providers documenting everything they can/should?</a:t>
            </a:r>
          </a:p>
          <a:p>
            <a:pPr lvl="1">
              <a:buFont typeface="Arial" pitchFamily="34" charset="0"/>
              <a:buChar char="•"/>
              <a:defRPr/>
            </a:pPr>
            <a:r>
              <a:rPr lang="en-US" dirty="0"/>
              <a:t>Are the providers documenting in an efficient manner?</a:t>
            </a:r>
          </a:p>
          <a:p>
            <a:pPr lvl="1"/>
            <a:endParaRPr lang="en-US" dirty="0"/>
          </a:p>
        </p:txBody>
      </p:sp>
      <p:sp>
        <p:nvSpPr>
          <p:cNvPr id="5" name="Title 4">
            <a:extLst>
              <a:ext uri="{FF2B5EF4-FFF2-40B4-BE49-F238E27FC236}">
                <a16:creationId xmlns:a16="http://schemas.microsoft.com/office/drawing/2014/main" xmlns="" id="{B5243F97-3802-4B2F-B0E2-A604586E3D38}"/>
              </a:ext>
            </a:extLst>
          </p:cNvPr>
          <p:cNvSpPr>
            <a:spLocks noGrp="1"/>
          </p:cNvSpPr>
          <p:nvPr>
            <p:ph type="title"/>
          </p:nvPr>
        </p:nvSpPr>
        <p:spPr/>
        <p:txBody>
          <a:bodyPr/>
          <a:lstStyle/>
          <a:p>
            <a:r>
              <a:rPr lang="en-US" dirty="0"/>
              <a:t>Optimize Revenue</a:t>
            </a:r>
          </a:p>
        </p:txBody>
      </p:sp>
      <p:sp>
        <p:nvSpPr>
          <p:cNvPr id="6" name="Slide Number Placeholder 5">
            <a:extLst>
              <a:ext uri="{FF2B5EF4-FFF2-40B4-BE49-F238E27FC236}">
                <a16:creationId xmlns:a16="http://schemas.microsoft.com/office/drawing/2014/main" xmlns="" id="{84A4035B-6C73-410F-A786-4DDD8E2C0C65}"/>
              </a:ext>
            </a:extLst>
          </p:cNvPr>
          <p:cNvSpPr>
            <a:spLocks noGrp="1"/>
          </p:cNvSpPr>
          <p:nvPr>
            <p:ph type="sldNum" sz="quarter" idx="12"/>
          </p:nvPr>
        </p:nvSpPr>
        <p:spPr/>
        <p:txBody>
          <a:bodyPr/>
          <a:lstStyle/>
          <a:p>
            <a:fld id="{BCE3D20D-AAEA-46F1-88F4-4FF0702FDAFA}" type="slidenum">
              <a:rPr lang="en-US" smtClean="0"/>
              <a:t>12</a:t>
            </a:fld>
            <a:endParaRPr lang="en-US"/>
          </a:p>
        </p:txBody>
      </p:sp>
      <p:pic>
        <p:nvPicPr>
          <p:cNvPr id="8" name="Picture 7">
            <a:extLst>
              <a:ext uri="{FF2B5EF4-FFF2-40B4-BE49-F238E27FC236}">
                <a16:creationId xmlns:a16="http://schemas.microsoft.com/office/drawing/2014/main" xmlns="" id="{05117FEA-59F9-4B1E-B147-F709583763C0}"/>
              </a:ext>
            </a:extLst>
          </p:cNvPr>
          <p:cNvPicPr>
            <a:picLocks noChangeAspect="1"/>
          </p:cNvPicPr>
          <p:nvPr/>
        </p:nvPicPr>
        <p:blipFill>
          <a:blip r:embed="rId3"/>
          <a:stretch>
            <a:fillRect/>
          </a:stretch>
        </p:blipFill>
        <p:spPr>
          <a:xfrm>
            <a:off x="6074408" y="649356"/>
            <a:ext cx="2508180" cy="3439353"/>
          </a:xfrm>
          <a:prstGeom prst="rect">
            <a:avLst/>
          </a:prstGeom>
        </p:spPr>
      </p:pic>
    </p:spTree>
    <p:extLst>
      <p:ext uri="{BB962C8B-B14F-4D97-AF65-F5344CB8AC3E}">
        <p14:creationId xmlns:p14="http://schemas.microsoft.com/office/powerpoint/2010/main" val="140895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13</a:t>
            </a:fld>
            <a:endParaRPr lang="en-US"/>
          </a:p>
        </p:txBody>
      </p:sp>
      <p:sp>
        <p:nvSpPr>
          <p:cNvPr id="7" name="Title 6"/>
          <p:cNvSpPr>
            <a:spLocks noGrp="1"/>
          </p:cNvSpPr>
          <p:nvPr>
            <p:ph type="title"/>
          </p:nvPr>
        </p:nvSpPr>
        <p:spPr/>
        <p:txBody>
          <a:bodyPr/>
          <a:lstStyle/>
          <a:p>
            <a:r>
              <a:rPr lang="en-US" dirty="0"/>
              <a:t>Florida Medicaid in the Schools</a:t>
            </a:r>
          </a:p>
        </p:txBody>
      </p:sp>
      <p:pic>
        <p:nvPicPr>
          <p:cNvPr id="2" name="Picture 1">
            <a:extLst>
              <a:ext uri="{FF2B5EF4-FFF2-40B4-BE49-F238E27FC236}">
                <a16:creationId xmlns:a16="http://schemas.microsoft.com/office/drawing/2014/main" xmlns="" id="{12577737-E903-4C3D-BED3-3BA1B9B9A115}"/>
              </a:ext>
            </a:extLst>
          </p:cNvPr>
          <p:cNvPicPr>
            <a:picLocks noChangeAspect="1"/>
          </p:cNvPicPr>
          <p:nvPr/>
        </p:nvPicPr>
        <p:blipFill>
          <a:blip r:embed="rId3"/>
          <a:stretch>
            <a:fillRect/>
          </a:stretch>
        </p:blipFill>
        <p:spPr>
          <a:xfrm>
            <a:off x="10690276" y="241300"/>
            <a:ext cx="1295560" cy="836954"/>
          </a:xfrm>
          <a:prstGeom prst="rect">
            <a:avLst/>
          </a:prstGeom>
        </p:spPr>
      </p:pic>
    </p:spTree>
    <p:extLst>
      <p:ext uri="{BB962C8B-B14F-4D97-AF65-F5344CB8AC3E}">
        <p14:creationId xmlns:p14="http://schemas.microsoft.com/office/powerpoint/2010/main" val="163532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quarter" idx="13"/>
          </p:nvPr>
        </p:nvSpPr>
        <p:spPr>
          <a:xfrm>
            <a:off x="731520" y="1384300"/>
            <a:ext cx="10685781" cy="4140679"/>
          </a:xfrm>
        </p:spPr>
        <p:txBody>
          <a:bodyPr/>
          <a:lstStyle/>
          <a:p>
            <a:pPr eaLnBrk="1" hangingPunct="1"/>
            <a:r>
              <a:rPr lang="en-US" altLang="en-US" dirty="0">
                <a:ea typeface="ＭＳ Ｐゴシック" panose="020B0600070205080204" pitchFamily="34" charset="-128"/>
              </a:rPr>
              <a:t>Florida Matrix of Services</a:t>
            </a:r>
          </a:p>
          <a:p>
            <a:pPr lvl="1"/>
            <a:r>
              <a:rPr lang="en-US" altLang="en-US" dirty="0">
                <a:ea typeface="ＭＳ Ｐゴシック" panose="020B0600070205080204" pitchFamily="34" charset="-128"/>
              </a:rPr>
              <a:t>Determines the dollar amount for each student</a:t>
            </a:r>
          </a:p>
          <a:p>
            <a:pPr lvl="1"/>
            <a:r>
              <a:rPr lang="en-US" altLang="en-US" dirty="0">
                <a:ea typeface="ＭＳ Ｐゴシック" panose="020B0600070205080204" pitchFamily="34" charset="-128"/>
              </a:rPr>
              <a:t>Based on disability </a:t>
            </a:r>
          </a:p>
          <a:p>
            <a:pPr eaLnBrk="1" hangingPunct="1"/>
            <a:r>
              <a:rPr lang="en-US" altLang="en-US" dirty="0">
                <a:ea typeface="ＭＳ Ｐゴシック" panose="020B0600070205080204" pitchFamily="34" charset="-128"/>
              </a:rPr>
              <a:t>Interpretation </a:t>
            </a:r>
          </a:p>
          <a:p>
            <a:pPr eaLnBrk="1" hangingPunct="1"/>
            <a:r>
              <a:rPr lang="en-US" altLang="en-US" dirty="0">
                <a:ea typeface="ＭＳ Ｐゴシック" panose="020B0600070205080204" pitchFamily="34" charset="-128"/>
              </a:rPr>
              <a:t>Perception</a:t>
            </a:r>
          </a:p>
          <a:p>
            <a:pPr eaLnBrk="1" hangingPunct="1"/>
            <a:r>
              <a:rPr lang="en-US" altLang="en-US" dirty="0">
                <a:ea typeface="ＭＳ Ｐゴシック" panose="020B0600070205080204" pitchFamily="34" charset="-128"/>
              </a:rPr>
              <a:t>Cost of services</a:t>
            </a:r>
          </a:p>
          <a:p>
            <a:pPr lvl="1"/>
            <a:r>
              <a:rPr lang="en-US" altLang="en-US" dirty="0">
                <a:ea typeface="ＭＳ Ｐゴシック" panose="020B0600070205080204" pitchFamily="34" charset="-128"/>
              </a:rPr>
              <a:t>Apply for higher rates</a:t>
            </a:r>
          </a:p>
          <a:p>
            <a:pPr lvl="1"/>
            <a:r>
              <a:rPr lang="en-US" altLang="en-US" dirty="0">
                <a:ea typeface="ＭＳ Ｐゴシック" panose="020B0600070205080204" pitchFamily="34" charset="-128"/>
              </a:rPr>
              <a:t>Salary/Benefits</a:t>
            </a:r>
          </a:p>
          <a:p>
            <a:pPr lvl="1"/>
            <a:r>
              <a:rPr lang="en-US" altLang="en-US" dirty="0">
                <a:ea typeface="ＭＳ Ｐゴシック" panose="020B0600070205080204" pitchFamily="34" charset="-128"/>
              </a:rPr>
              <a:t>Supplies</a:t>
            </a:r>
          </a:p>
          <a:p>
            <a:pPr lvl="1"/>
            <a:endParaRPr lang="en-US" altLang="en-US" dirty="0">
              <a:ea typeface="ＭＳ Ｐゴシック" panose="020B0600070205080204" pitchFamily="34" charset="-128"/>
            </a:endParaRPr>
          </a:p>
          <a:p>
            <a:pPr marL="457200" lvl="1" indent="0" eaLnBrk="1" hangingPunct="1">
              <a:buNone/>
            </a:pPr>
            <a:endParaRPr lang="en-US" altLang="en-US" dirty="0">
              <a:ea typeface="ＭＳ Ｐゴシック" panose="020B0600070205080204" pitchFamily="34" charset="-128"/>
            </a:endParaRPr>
          </a:p>
        </p:txBody>
      </p:sp>
      <p:sp>
        <p:nvSpPr>
          <p:cNvPr id="2" name="Title 1"/>
          <p:cNvSpPr>
            <a:spLocks noGrp="1"/>
          </p:cNvSpPr>
          <p:nvPr>
            <p:ph type="title"/>
          </p:nvPr>
        </p:nvSpPr>
        <p:spPr>
          <a:xfrm>
            <a:off x="731520" y="480220"/>
            <a:ext cx="6858000" cy="1013302"/>
          </a:xfrm>
        </p:spPr>
        <p:txBody>
          <a:bodyPr/>
          <a:lstStyle/>
          <a:p>
            <a:r>
              <a:rPr lang="en-US" dirty="0"/>
              <a:t>Examples</a:t>
            </a:r>
          </a:p>
        </p:txBody>
      </p:sp>
    </p:spTree>
    <p:extLst>
      <p:ext uri="{BB962C8B-B14F-4D97-AF65-F5344CB8AC3E}">
        <p14:creationId xmlns:p14="http://schemas.microsoft.com/office/powerpoint/2010/main" val="272431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15</a:t>
            </a:fld>
            <a:endParaRPr lang="en-US"/>
          </a:p>
        </p:txBody>
      </p:sp>
      <p:sp>
        <p:nvSpPr>
          <p:cNvPr id="10" name="Text Placeholder 5"/>
          <p:cNvSpPr>
            <a:spLocks noGrp="1"/>
          </p:cNvSpPr>
          <p:nvPr>
            <p:ph type="body" idx="1"/>
          </p:nvPr>
        </p:nvSpPr>
        <p:spPr>
          <a:xfrm>
            <a:off x="731520" y="4047487"/>
            <a:ext cx="8568597" cy="390294"/>
          </a:xfrm>
        </p:spPr>
        <p:txBody>
          <a:bodyPr/>
          <a:lstStyle/>
          <a:p>
            <a:endParaRPr lang="en-US" dirty="0"/>
          </a:p>
          <a:p>
            <a:endParaRPr lang="en-US" dirty="0"/>
          </a:p>
        </p:txBody>
      </p:sp>
      <p:sp>
        <p:nvSpPr>
          <p:cNvPr id="6" name="Title 5"/>
          <p:cNvSpPr>
            <a:spLocks noGrp="1"/>
          </p:cNvSpPr>
          <p:nvPr>
            <p:ph type="title"/>
          </p:nvPr>
        </p:nvSpPr>
        <p:spPr/>
        <p:txBody>
          <a:bodyPr/>
          <a:lstStyle/>
          <a:p>
            <a:r>
              <a:rPr lang="en-US" dirty="0"/>
              <a:t>Administrative Claiming</a:t>
            </a:r>
          </a:p>
        </p:txBody>
      </p:sp>
    </p:spTree>
    <p:extLst>
      <p:ext uri="{BB962C8B-B14F-4D97-AF65-F5344CB8AC3E}">
        <p14:creationId xmlns:p14="http://schemas.microsoft.com/office/powerpoint/2010/main" val="38995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eaLnBrk="1" hangingPunct="1"/>
            <a:r>
              <a:rPr lang="en-US" altLang="en-US" dirty="0">
                <a:ea typeface="ＭＳ Ｐゴシック" panose="020B0600070205080204" pitchFamily="34" charset="-128"/>
              </a:rPr>
              <a:t>RMTS</a:t>
            </a:r>
          </a:p>
          <a:p>
            <a:pPr eaLnBrk="1" hangingPunct="1"/>
            <a:r>
              <a:rPr lang="en-US" altLang="en-US" dirty="0">
                <a:ea typeface="ＭＳ Ｐゴシック" panose="020B0600070205080204" pitchFamily="34" charset="-128"/>
              </a:rPr>
              <a:t>Support Staff</a:t>
            </a:r>
          </a:p>
          <a:p>
            <a:pPr eaLnBrk="1" hangingPunct="1"/>
            <a:r>
              <a:rPr lang="en-US" altLang="en-US" dirty="0">
                <a:ea typeface="ＭＳ Ｐゴシック" panose="020B0600070205080204" pitchFamily="34" charset="-128"/>
              </a:rPr>
              <a:t>Job Descriptions</a:t>
            </a:r>
          </a:p>
          <a:p>
            <a:pPr eaLnBrk="1" hangingPunct="1"/>
            <a:r>
              <a:rPr lang="en-US" altLang="en-US" dirty="0">
                <a:ea typeface="ＭＳ Ｐゴシック" panose="020B0600070205080204" pitchFamily="34" charset="-128"/>
              </a:rPr>
              <a:t>New Positions</a:t>
            </a:r>
          </a:p>
          <a:p>
            <a:pPr eaLnBrk="1" hangingPunct="1"/>
            <a:r>
              <a:rPr lang="en-US" altLang="en-US" dirty="0">
                <a:ea typeface="ＭＳ Ｐゴシック" panose="020B0600070205080204" pitchFamily="34" charset="-128"/>
              </a:rPr>
              <a:t>Contracted Staff</a:t>
            </a:r>
          </a:p>
        </p:txBody>
      </p:sp>
      <p:sp>
        <p:nvSpPr>
          <p:cNvPr id="2" name="Title 1"/>
          <p:cNvSpPr>
            <a:spLocks noGrp="1"/>
          </p:cNvSpPr>
          <p:nvPr>
            <p:ph type="title"/>
          </p:nvPr>
        </p:nvSpPr>
        <p:spPr/>
        <p:txBody>
          <a:bodyPr/>
          <a:lstStyle/>
          <a:p>
            <a:r>
              <a:rPr lang="en-US" dirty="0"/>
              <a:t>Administrative Claiming</a:t>
            </a:r>
          </a:p>
        </p:txBody>
      </p:sp>
      <p:sp>
        <p:nvSpPr>
          <p:cNvPr id="6" name="Oval 4">
            <a:extLst>
              <a:ext uri="{FF2B5EF4-FFF2-40B4-BE49-F238E27FC236}">
                <a16:creationId xmlns:a16="http://schemas.microsoft.com/office/drawing/2014/main" xmlns="" id="{EAD40BB1-DC2C-48CA-A899-E06FB9043596}"/>
              </a:ext>
            </a:extLst>
          </p:cNvPr>
          <p:cNvSpPr>
            <a:spLocks noChangeAspect="1" noChangeArrowheads="1"/>
          </p:cNvSpPr>
          <p:nvPr/>
        </p:nvSpPr>
        <p:spPr bwMode="auto">
          <a:xfrm>
            <a:off x="6675120" y="2286000"/>
            <a:ext cx="914400" cy="914400"/>
          </a:xfrm>
          <a:prstGeom prst="ellipse">
            <a:avLst/>
          </a:prstGeom>
          <a:gradFill rotWithShape="1">
            <a:gsLst>
              <a:gs pos="0">
                <a:srgbClr val="669900">
                  <a:alpha val="71999"/>
                </a:srgbClr>
              </a:gs>
              <a:gs pos="100000">
                <a:srgbClr val="33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800" b="1" dirty="0">
                <a:solidFill>
                  <a:schemeClr val="bg1"/>
                </a:solidFill>
                <a:latin typeface="Arial" panose="020B0604020202020204" pitchFamily="34" charset="0"/>
                <a:cs typeface="Arial" panose="020B0604020202020204" pitchFamily="34" charset="0"/>
              </a:rPr>
              <a:t>Administrative</a:t>
            </a:r>
          </a:p>
          <a:p>
            <a:pPr algn="ctr" eaLnBrk="1" hangingPunct="1">
              <a:spcBef>
                <a:spcPct val="0"/>
              </a:spcBef>
              <a:buFontTx/>
              <a:buNone/>
            </a:pPr>
            <a:r>
              <a:rPr lang="en-US" altLang="en-US" sz="800" b="1" dirty="0">
                <a:solidFill>
                  <a:schemeClr val="bg1"/>
                </a:solidFill>
                <a:latin typeface="Arial" panose="020B0604020202020204" pitchFamily="34" charset="0"/>
                <a:cs typeface="Arial" panose="020B0604020202020204" pitchFamily="34" charset="0"/>
              </a:rPr>
              <a:t>Claiming</a:t>
            </a:r>
          </a:p>
        </p:txBody>
      </p:sp>
    </p:spTree>
    <p:extLst>
      <p:ext uri="{BB962C8B-B14F-4D97-AF65-F5344CB8AC3E}">
        <p14:creationId xmlns:p14="http://schemas.microsoft.com/office/powerpoint/2010/main" val="111274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4" name="Footer Placeholder 3"/>
          <p:cNvSpPr>
            <a:spLocks noGrp="1"/>
          </p:cNvSpPr>
          <p:nvPr>
            <p:ph type="ftr" sz="quarter" idx="4294967295"/>
          </p:nvPr>
        </p:nvSpPr>
        <p:spPr>
          <a:xfrm>
            <a:off x="89682" y="6333978"/>
            <a:ext cx="2743200" cy="182880"/>
          </a:xfrm>
        </p:spPr>
        <p:txBody>
          <a:bodyPr/>
          <a:lstStyle/>
          <a:p>
            <a:r>
              <a:rPr lang="en-US"/>
              <a:t>©2016 Frontline Education Confidential &amp; Proprietary</a:t>
            </a:r>
          </a:p>
        </p:txBody>
      </p:sp>
      <p:sp>
        <p:nvSpPr>
          <p:cNvPr id="5" name="Slide Number Placeholder 4"/>
          <p:cNvSpPr>
            <a:spLocks noGrp="1"/>
          </p:cNvSpPr>
          <p:nvPr>
            <p:ph type="sldNum" sz="quarter" idx="12"/>
          </p:nvPr>
        </p:nvSpPr>
        <p:spPr/>
        <p:txBody>
          <a:bodyPr/>
          <a:lstStyle/>
          <a:p>
            <a:fld id="{BCE3D20D-AAEA-46F1-88F4-4FF0702FDAFA}" type="slidenum">
              <a:rPr lang="en-US" smtClean="0"/>
              <a:t>17</a:t>
            </a:fld>
            <a:endParaRPr lang="en-US"/>
          </a:p>
        </p:txBody>
      </p:sp>
      <p:sp>
        <p:nvSpPr>
          <p:cNvPr id="2" name="Title 1"/>
          <p:cNvSpPr>
            <a:spLocks noGrp="1"/>
          </p:cNvSpPr>
          <p:nvPr>
            <p:ph type="title"/>
          </p:nvPr>
        </p:nvSpPr>
        <p:spPr/>
        <p:txBody>
          <a:bodyPr/>
          <a:lstStyle/>
          <a:p>
            <a:r>
              <a:rPr lang="en-US" dirty="0"/>
              <a:t>Successes</a:t>
            </a:r>
          </a:p>
        </p:txBody>
      </p:sp>
    </p:spTree>
    <p:extLst>
      <p:ext uri="{BB962C8B-B14F-4D97-AF65-F5344CB8AC3E}">
        <p14:creationId xmlns:p14="http://schemas.microsoft.com/office/powerpoint/2010/main" val="137583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Collier Successes</a:t>
            </a:r>
          </a:p>
        </p:txBody>
      </p:sp>
      <p:sp>
        <p:nvSpPr>
          <p:cNvPr id="6" name="Rectangle 3">
            <a:extLst>
              <a:ext uri="{FF2B5EF4-FFF2-40B4-BE49-F238E27FC236}">
                <a16:creationId xmlns:a16="http://schemas.microsoft.com/office/drawing/2014/main" xmlns="" id="{D6D5EE4E-E758-4239-A2EB-6F949E107963}"/>
              </a:ext>
            </a:extLst>
          </p:cNvPr>
          <p:cNvSpPr>
            <a:spLocks noGrp="1" noChangeArrowheads="1"/>
          </p:cNvSpPr>
          <p:nvPr>
            <p:ph type="body" sz="quarter" idx="13"/>
          </p:nvPr>
        </p:nvSpPr>
        <p:spPr>
          <a:xfrm>
            <a:off x="731520" y="1755458"/>
            <a:ext cx="10685781" cy="3840480"/>
          </a:xfrm>
        </p:spPr>
        <p:txBody>
          <a:bodyPr/>
          <a:lstStyle/>
          <a:p>
            <a:pPr eaLnBrk="1" hangingPunct="1"/>
            <a:r>
              <a:rPr lang="en-US" altLang="en-US" dirty="0">
                <a:ea typeface="ＭＳ Ｐゴシック" panose="020B0600070205080204" pitchFamily="34" charset="-128"/>
              </a:rPr>
              <a:t>Transportation Rate Tripled</a:t>
            </a:r>
          </a:p>
          <a:p>
            <a:pPr lvl="1"/>
            <a:r>
              <a:rPr lang="en-US" altLang="en-US" dirty="0">
                <a:ea typeface="ＭＳ Ｐゴシック" panose="020B0600070205080204" pitchFamily="34" charset="-128"/>
              </a:rPr>
              <a:t>Do you qualify for a rate increase?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Nursing Rate Doubled </a:t>
            </a:r>
          </a:p>
          <a:p>
            <a:pPr lvl="1"/>
            <a:r>
              <a:rPr lang="en-US" altLang="en-US" dirty="0">
                <a:ea typeface="ＭＳ Ｐゴシック" panose="020B0600070205080204" pitchFamily="34" charset="-128"/>
              </a:rPr>
              <a:t>Are you eligible for a rate increase?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Support Staff</a:t>
            </a:r>
          </a:p>
          <a:p>
            <a:pPr lvl="1"/>
            <a:r>
              <a:rPr lang="en-US" altLang="en-US" dirty="0">
                <a:ea typeface="ＭＳ Ｐゴシック" panose="020B0600070205080204" pitchFamily="34" charset="-128"/>
              </a:rPr>
              <a:t>School Health Aides</a:t>
            </a:r>
          </a:p>
        </p:txBody>
      </p:sp>
    </p:spTree>
    <p:extLst>
      <p:ext uri="{BB962C8B-B14F-4D97-AF65-F5344CB8AC3E}">
        <p14:creationId xmlns:p14="http://schemas.microsoft.com/office/powerpoint/2010/main" val="1081267329"/>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Collier Successes</a:t>
            </a:r>
          </a:p>
        </p:txBody>
      </p:sp>
      <p:sp>
        <p:nvSpPr>
          <p:cNvPr id="6" name="Rectangle 3">
            <a:extLst>
              <a:ext uri="{FF2B5EF4-FFF2-40B4-BE49-F238E27FC236}">
                <a16:creationId xmlns:a16="http://schemas.microsoft.com/office/drawing/2014/main" xmlns="" id="{D6D5EE4E-E758-4239-A2EB-6F949E107963}"/>
              </a:ext>
            </a:extLst>
          </p:cNvPr>
          <p:cNvSpPr>
            <a:spLocks noGrp="1" noChangeArrowheads="1"/>
          </p:cNvSpPr>
          <p:nvPr>
            <p:ph type="body" sz="quarter" idx="13"/>
          </p:nvPr>
        </p:nvSpPr>
        <p:spPr>
          <a:xfrm>
            <a:off x="731520" y="1755458"/>
            <a:ext cx="10685781" cy="3840480"/>
          </a:xfrm>
        </p:spPr>
        <p:txBody>
          <a:bodyPr/>
          <a:lstStyle/>
          <a:p>
            <a:pPr eaLnBrk="1" hangingPunct="1"/>
            <a:r>
              <a:rPr lang="en-US" altLang="en-US" dirty="0">
                <a:ea typeface="ＭＳ Ｐゴシック" panose="020B0600070205080204" pitchFamily="34" charset="-128"/>
              </a:rPr>
              <a:t>Medicaid Transportation Rate Instructions</a:t>
            </a:r>
          </a:p>
          <a:p>
            <a:pPr lvl="1"/>
            <a:r>
              <a:rPr lang="en-US" altLang="en-US" dirty="0">
                <a:ea typeface="ＭＳ Ｐゴシック" panose="020B0600070205080204" pitchFamily="34" charset="-128"/>
              </a:rPr>
              <a:t>Bus listing</a:t>
            </a:r>
          </a:p>
          <a:p>
            <a:pPr lvl="1"/>
            <a:r>
              <a:rPr lang="en-US" altLang="en-US" dirty="0">
                <a:ea typeface="ＭＳ Ｐゴシック" panose="020B0600070205080204" pitchFamily="34" charset="-128"/>
              </a:rPr>
              <a:t>Bus mileage</a:t>
            </a:r>
          </a:p>
          <a:p>
            <a:pPr lvl="1"/>
            <a:r>
              <a:rPr lang="en-US" altLang="en-US" dirty="0">
                <a:ea typeface="ＭＳ Ｐゴシック" panose="020B0600070205080204" pitchFamily="34" charset="-128"/>
              </a:rPr>
              <a:t>Other vehicles - staff</a:t>
            </a:r>
          </a:p>
          <a:p>
            <a:pPr lvl="1"/>
            <a:r>
              <a:rPr lang="en-US" altLang="en-US" dirty="0">
                <a:ea typeface="ＭＳ Ｐゴシック" panose="020B0600070205080204" pitchFamily="34" charset="-128"/>
              </a:rPr>
              <a:t>Payroll data</a:t>
            </a:r>
          </a:p>
          <a:p>
            <a:pPr lvl="1"/>
            <a:r>
              <a:rPr lang="en-US" altLang="en-US" dirty="0">
                <a:ea typeface="ＭＳ Ｐゴシック" panose="020B0600070205080204" pitchFamily="34" charset="-128"/>
              </a:rPr>
              <a:t>Payroll cost allocation for unassigned drivers/attendants</a:t>
            </a:r>
          </a:p>
          <a:p>
            <a:pPr lvl="1"/>
            <a:r>
              <a:rPr lang="en-US" altLang="en-US" dirty="0">
                <a:ea typeface="ＭＳ Ｐゴシック" panose="020B0600070205080204" pitchFamily="34" charset="-128"/>
              </a:rPr>
              <a:t>Abatements</a:t>
            </a:r>
          </a:p>
          <a:p>
            <a:pPr lvl="1"/>
            <a:r>
              <a:rPr lang="en-US" altLang="en-US" dirty="0">
                <a:ea typeface="ＭＳ Ｐゴシック" panose="020B0600070205080204" pitchFamily="34" charset="-128"/>
              </a:rPr>
              <a:t>Journal entries – Payroll</a:t>
            </a:r>
          </a:p>
          <a:p>
            <a:pPr lvl="1"/>
            <a:r>
              <a:rPr lang="en-US" altLang="en-US" dirty="0">
                <a:ea typeface="ＭＳ Ｐゴシック" panose="020B0600070205080204" pitchFamily="34" charset="-128"/>
              </a:rPr>
              <a:t>Vehicle depreciation costs</a:t>
            </a:r>
          </a:p>
          <a:p>
            <a:pPr lvl="1"/>
            <a:r>
              <a:rPr lang="en-US" altLang="en-US" dirty="0">
                <a:ea typeface="ＭＳ Ｐゴシック" panose="020B0600070205080204" pitchFamily="34" charset="-128"/>
              </a:rPr>
              <a:t>Fleet insurance</a:t>
            </a:r>
          </a:p>
          <a:p>
            <a:pPr lvl="1"/>
            <a:r>
              <a:rPr lang="en-US" altLang="en-US" dirty="0">
                <a:ea typeface="ＭＳ Ｐゴシック" panose="020B0600070205080204" pitchFamily="34" charset="-128"/>
              </a:rPr>
              <a:t>Other direct costs</a:t>
            </a:r>
          </a:p>
          <a:p>
            <a:pPr lvl="1"/>
            <a:r>
              <a:rPr lang="en-US" altLang="en-US" dirty="0">
                <a:ea typeface="ＭＳ Ｐゴシック" panose="020B0600070205080204" pitchFamily="34" charset="-128"/>
              </a:rPr>
              <a:t>Approved indirect rate</a:t>
            </a:r>
          </a:p>
          <a:p>
            <a:pPr lvl="1"/>
            <a:r>
              <a:rPr lang="en-US" altLang="en-US" dirty="0">
                <a:ea typeface="ＭＳ Ｐゴシック" panose="020B0600070205080204" pitchFamily="34" charset="-128"/>
              </a:rPr>
              <a:t>Fleet costs – Function 7800</a:t>
            </a:r>
          </a:p>
          <a:p>
            <a:pPr lvl="1"/>
            <a:r>
              <a:rPr lang="en-US" altLang="en-US" dirty="0">
                <a:ea typeface="ＭＳ Ｐゴシック" panose="020B0600070205080204" pitchFamily="34" charset="-128"/>
              </a:rPr>
              <a:t>Worksheet</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pic>
        <p:nvPicPr>
          <p:cNvPr id="7" name="Picture 2" descr="Related image">
            <a:extLst>
              <a:ext uri="{FF2B5EF4-FFF2-40B4-BE49-F238E27FC236}">
                <a16:creationId xmlns:a16="http://schemas.microsoft.com/office/drawing/2014/main" xmlns="" id="{7FCBABEE-8627-469F-9A9B-C22513754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13" y="39528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55680"/>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2" name="Title 1"/>
          <p:cNvSpPr>
            <a:spLocks noGrp="1"/>
          </p:cNvSpPr>
          <p:nvPr>
            <p:ph type="title"/>
          </p:nvPr>
        </p:nvSpPr>
        <p:spPr/>
        <p:txBody>
          <a:bodyPr/>
          <a:lstStyle/>
          <a:p>
            <a:r>
              <a:rPr lang="en-US" dirty="0"/>
              <a:t>About the </a:t>
            </a:r>
            <a:r>
              <a:rPr lang="en-US" dirty="0" smtClean="0"/>
              <a:t>Presenter</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2</a:t>
            </a:fld>
            <a:endParaRPr lang="en-US"/>
          </a:p>
        </p:txBody>
      </p:sp>
      <p:sp>
        <p:nvSpPr>
          <p:cNvPr id="14" name="TextBox 13">
            <a:extLst>
              <a:ext uri="{FF2B5EF4-FFF2-40B4-BE49-F238E27FC236}">
                <a16:creationId xmlns:a16="http://schemas.microsoft.com/office/drawing/2014/main" xmlns="" id="{45CBA5D1-8371-4288-9F0A-27754BAF9DCE}"/>
              </a:ext>
            </a:extLst>
          </p:cNvPr>
          <p:cNvSpPr txBox="1"/>
          <p:nvPr/>
        </p:nvSpPr>
        <p:spPr>
          <a:xfrm>
            <a:off x="617220" y="1422400"/>
            <a:ext cx="4767580" cy="4247317"/>
          </a:xfrm>
          <a:prstGeom prst="rect">
            <a:avLst/>
          </a:prstGeom>
          <a:noFill/>
        </p:spPr>
        <p:txBody>
          <a:bodyPr wrap="square" rtlCol="0">
            <a:spAutoFit/>
          </a:bodyPr>
          <a:lstStyle/>
          <a:p>
            <a:r>
              <a:rPr lang="en-US" b="1" i="1" dirty="0"/>
              <a:t>Julie Accorsini </a:t>
            </a:r>
            <a:r>
              <a:rPr lang="en-US" dirty="0"/>
              <a:t>has worked for Collier County Public Schools for the last 10 years as the district’s Medicaid Manager.  During her tenure with the district, she has tripled FFS (fee-for-service) reimbursement levels through the expansion of services billed and addressing cost factors that impact billing rates.  Additionally, she has developed the district’s handbook for Medicaid FFS and SDAC (School District Administrative Claiming) and implemented standards and policy controls to ensure compliance for both the FFS and SDAC programs. Prior to joining the school district, Julie held various financial service positions with private corporations.</a:t>
            </a:r>
          </a:p>
        </p:txBody>
      </p:sp>
    </p:spTree>
    <p:extLst>
      <p:ext uri="{BB962C8B-B14F-4D97-AF65-F5344CB8AC3E}">
        <p14:creationId xmlns:p14="http://schemas.microsoft.com/office/powerpoint/2010/main" val="2367169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Collier Successes</a:t>
            </a:r>
          </a:p>
        </p:txBody>
      </p:sp>
      <p:sp>
        <p:nvSpPr>
          <p:cNvPr id="6" name="Rectangle 3">
            <a:extLst>
              <a:ext uri="{FF2B5EF4-FFF2-40B4-BE49-F238E27FC236}">
                <a16:creationId xmlns:a16="http://schemas.microsoft.com/office/drawing/2014/main" xmlns="" id="{D6D5EE4E-E758-4239-A2EB-6F949E107963}"/>
              </a:ext>
            </a:extLst>
          </p:cNvPr>
          <p:cNvSpPr>
            <a:spLocks noGrp="1" noChangeArrowheads="1"/>
          </p:cNvSpPr>
          <p:nvPr>
            <p:ph type="body" sz="quarter" idx="13"/>
          </p:nvPr>
        </p:nvSpPr>
        <p:spPr>
          <a:xfrm>
            <a:off x="731520" y="1755458"/>
            <a:ext cx="10685781" cy="3840480"/>
          </a:xfrm>
        </p:spPr>
        <p:txBody>
          <a:bodyPr/>
          <a:lstStyle/>
          <a:p>
            <a:pPr eaLnBrk="1" hangingPunct="1"/>
            <a:r>
              <a:rPr lang="en-US" altLang="en-US" dirty="0">
                <a:ea typeface="ＭＳ Ｐゴシック" panose="020B0600070205080204" pitchFamily="34" charset="-128"/>
              </a:rPr>
              <a:t>Nursing</a:t>
            </a:r>
          </a:p>
          <a:p>
            <a:pPr lvl="1"/>
            <a:r>
              <a:rPr lang="en-US" altLang="en-US" dirty="0">
                <a:ea typeface="ＭＳ Ｐゴシック" panose="020B0600070205080204" pitchFamily="34" charset="-128"/>
              </a:rPr>
              <a:t>Who to include?</a:t>
            </a:r>
          </a:p>
          <a:p>
            <a:pPr lvl="1"/>
            <a:r>
              <a:rPr lang="en-US" altLang="en-US" dirty="0">
                <a:ea typeface="ＭＳ Ｐゴシック" panose="020B0600070205080204" pitchFamily="34" charset="-128"/>
              </a:rPr>
              <a:t>What costs are reported?</a:t>
            </a:r>
          </a:p>
          <a:p>
            <a:pPr lvl="1"/>
            <a:r>
              <a:rPr lang="en-US" altLang="en-US" dirty="0">
                <a:ea typeface="ＭＳ Ｐゴシック" panose="020B0600070205080204" pitchFamily="34" charset="-128"/>
              </a:rPr>
              <a:t>Hours reported</a:t>
            </a:r>
          </a:p>
          <a:p>
            <a:pPr lvl="1"/>
            <a:r>
              <a:rPr lang="en-US" altLang="en-US" dirty="0">
                <a:ea typeface="ＭＳ Ｐゴシック" panose="020B0600070205080204" pitchFamily="34" charset="-128"/>
              </a:rPr>
              <a:t>Indirect rate</a:t>
            </a:r>
          </a:p>
          <a:p>
            <a:pPr lvl="1"/>
            <a:r>
              <a:rPr lang="en-US" altLang="en-US" dirty="0">
                <a:ea typeface="ＭＳ Ｐゴシック" panose="020B0600070205080204" pitchFamily="34" charset="-128"/>
              </a:rPr>
              <a:t>Eligibility calculation</a:t>
            </a:r>
          </a:p>
          <a:p>
            <a:pPr lvl="2"/>
            <a:r>
              <a:rPr lang="en-US" altLang="en-US" dirty="0">
                <a:ea typeface="ＭＳ Ｐゴシック" panose="020B0600070205080204" pitchFamily="34" charset="-128"/>
              </a:rPr>
              <a:t>Total ESE Medicaid students divided by total ESE population</a:t>
            </a:r>
          </a:p>
          <a:p>
            <a:pPr lvl="1"/>
            <a:r>
              <a:rPr lang="en-US" altLang="en-US" dirty="0">
                <a:ea typeface="ＭＳ Ｐゴシック" panose="020B0600070205080204" pitchFamily="34" charset="-128"/>
              </a:rPr>
              <a:t>Cost reports  </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pic>
        <p:nvPicPr>
          <p:cNvPr id="1028" name="Picture 4" descr="Related image">
            <a:extLst>
              <a:ext uri="{FF2B5EF4-FFF2-40B4-BE49-F238E27FC236}">
                <a16:creationId xmlns:a16="http://schemas.microsoft.com/office/drawing/2014/main" xmlns="" id="{1E5151A6-FA26-4786-80D1-88A6C9A59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038" y="3263900"/>
            <a:ext cx="17621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20908"/>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37F91C-B344-488A-82B6-74FDA7468A83}"/>
              </a:ext>
            </a:extLst>
          </p:cNvPr>
          <p:cNvSpPr>
            <a:spLocks noGrp="1"/>
          </p:cNvSpPr>
          <p:nvPr>
            <p:ph type="dt" sz="half" idx="10"/>
          </p:nvPr>
        </p:nvSpPr>
        <p:spPr/>
        <p:txBody>
          <a:bodyPr/>
          <a:lstStyle/>
          <a:p>
            <a:fld id="{3DAD1974-8BEF-4F35-9BBA-FF2B334DB323}" type="datetime4">
              <a:rPr lang="en-US" smtClean="0"/>
              <a:t>January 23, 2018</a:t>
            </a:fld>
            <a:endParaRPr lang="en-US"/>
          </a:p>
        </p:txBody>
      </p:sp>
      <p:sp>
        <p:nvSpPr>
          <p:cNvPr id="4" name="Text Placeholder 3">
            <a:extLst>
              <a:ext uri="{FF2B5EF4-FFF2-40B4-BE49-F238E27FC236}">
                <a16:creationId xmlns:a16="http://schemas.microsoft.com/office/drawing/2014/main" xmlns="" id="{CE3CC740-8EAD-4E98-B5B8-8FA12A7CDFA2}"/>
              </a:ext>
            </a:extLst>
          </p:cNvPr>
          <p:cNvSpPr>
            <a:spLocks noGrp="1"/>
          </p:cNvSpPr>
          <p:nvPr>
            <p:ph type="body" sz="quarter" idx="13"/>
          </p:nvPr>
        </p:nvSpPr>
        <p:spPr>
          <a:xfrm>
            <a:off x="477509" y="1636643"/>
            <a:ext cx="10685781" cy="4512365"/>
          </a:xfrm>
        </p:spPr>
        <p:txBody>
          <a:bodyPr/>
          <a:lstStyle/>
          <a:p>
            <a:pPr marL="171450" indent="-171450">
              <a:buFont typeface="Arial"/>
              <a:buChar char="•"/>
            </a:pPr>
            <a:r>
              <a:rPr lang="en-US" dirty="0"/>
              <a:t>In 2009, CCPS received approximately $230,000/year in FFS and $850,000 in SDAC</a:t>
            </a:r>
          </a:p>
          <a:p>
            <a:pPr marL="171450" indent="-171450">
              <a:buFont typeface="Arial"/>
              <a:buChar char="•"/>
            </a:pPr>
            <a:endParaRPr lang="en-US" dirty="0"/>
          </a:p>
          <a:p>
            <a:pPr marL="171450" indent="-171450">
              <a:buFont typeface="Arial"/>
              <a:buChar char="•"/>
            </a:pPr>
            <a:r>
              <a:rPr lang="en-US" dirty="0"/>
              <a:t>By 2010, CCPS was collecting $600,000/year for FFS and $950,000/year for SDAC</a:t>
            </a:r>
          </a:p>
          <a:p>
            <a:pPr marL="171450" indent="-171450">
              <a:buFont typeface="Arial"/>
              <a:buChar char="•"/>
            </a:pPr>
            <a:endParaRPr lang="en-US" dirty="0"/>
          </a:p>
          <a:p>
            <a:pPr marL="171450" indent="-171450">
              <a:buFont typeface="Arial"/>
              <a:buChar char="•"/>
            </a:pPr>
            <a:r>
              <a:rPr lang="en-US" dirty="0"/>
              <a:t>Today, the district’s average reimbursement levels are $800,000 (FFS) and $1,000,000 (SDAC).</a:t>
            </a:r>
          </a:p>
          <a:p>
            <a:endParaRPr lang="en-US" dirty="0"/>
          </a:p>
        </p:txBody>
      </p:sp>
      <p:sp>
        <p:nvSpPr>
          <p:cNvPr id="5" name="Title 4">
            <a:extLst>
              <a:ext uri="{FF2B5EF4-FFF2-40B4-BE49-F238E27FC236}">
                <a16:creationId xmlns:a16="http://schemas.microsoft.com/office/drawing/2014/main" xmlns="" id="{977FFFF0-033F-4A68-921F-0905A039D95E}"/>
              </a:ext>
            </a:extLst>
          </p:cNvPr>
          <p:cNvSpPr>
            <a:spLocks noGrp="1"/>
          </p:cNvSpPr>
          <p:nvPr>
            <p:ph type="title"/>
          </p:nvPr>
        </p:nvSpPr>
        <p:spPr/>
        <p:txBody>
          <a:bodyPr/>
          <a:lstStyle/>
          <a:p>
            <a:r>
              <a:rPr lang="en-US" dirty="0"/>
              <a:t>Collier Successes</a:t>
            </a:r>
          </a:p>
        </p:txBody>
      </p:sp>
      <p:sp>
        <p:nvSpPr>
          <p:cNvPr id="6" name="Slide Number Placeholder 5">
            <a:extLst>
              <a:ext uri="{FF2B5EF4-FFF2-40B4-BE49-F238E27FC236}">
                <a16:creationId xmlns:a16="http://schemas.microsoft.com/office/drawing/2014/main" xmlns="" id="{A737A9E4-665C-4AB5-A341-44BDB147A6B8}"/>
              </a:ext>
            </a:extLst>
          </p:cNvPr>
          <p:cNvSpPr>
            <a:spLocks noGrp="1"/>
          </p:cNvSpPr>
          <p:nvPr>
            <p:ph type="sldNum" sz="quarter" idx="12"/>
          </p:nvPr>
        </p:nvSpPr>
        <p:spPr/>
        <p:txBody>
          <a:bodyPr/>
          <a:lstStyle/>
          <a:p>
            <a:fld id="{BCE3D20D-AAEA-46F1-88F4-4FF0702FDAFA}" type="slidenum">
              <a:rPr lang="en-US" smtClean="0"/>
              <a:t>21</a:t>
            </a:fld>
            <a:endParaRPr lang="en-US"/>
          </a:p>
        </p:txBody>
      </p:sp>
      <p:pic>
        <p:nvPicPr>
          <p:cNvPr id="7" name="Picture 2" descr="C:\Users\Bob\AppData\Local\Microsoft\Windows\Temporary Internet Files\Content.IE5\YG03U7QZ\MC900432543[1].png">
            <a:extLst>
              <a:ext uri="{FF2B5EF4-FFF2-40B4-BE49-F238E27FC236}">
                <a16:creationId xmlns:a16="http://schemas.microsoft.com/office/drawing/2014/main" xmlns="" id="{849E7421-8861-4207-ABF4-F2C9C89A0C2D}"/>
              </a:ext>
            </a:extLst>
          </p:cNvPr>
          <p:cNvPicPr>
            <a:picLocks noChangeAspect="1" noChangeArrowheads="1"/>
          </p:cNvPicPr>
          <p:nvPr/>
        </p:nvPicPr>
        <p:blipFill>
          <a:blip r:embed="rId2" cstate="print"/>
          <a:srcRect/>
          <a:stretch>
            <a:fillRect/>
          </a:stretch>
        </p:blipFill>
        <p:spPr bwMode="auto">
          <a:xfrm>
            <a:off x="7745896" y="3780183"/>
            <a:ext cx="2093913" cy="1524000"/>
          </a:xfrm>
          <a:prstGeom prst="rect">
            <a:avLst/>
          </a:prstGeom>
          <a:noFill/>
          <a:ln w="9525">
            <a:noFill/>
            <a:miter lim="800000"/>
            <a:headEnd/>
            <a:tailEnd/>
          </a:ln>
        </p:spPr>
      </p:pic>
    </p:spTree>
    <p:extLst>
      <p:ext uri="{BB962C8B-B14F-4D97-AF65-F5344CB8AC3E}">
        <p14:creationId xmlns:p14="http://schemas.microsoft.com/office/powerpoint/2010/main" val="204090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type="body" sz="quarter" idx="13"/>
          </p:nvPr>
        </p:nvSpPr>
        <p:spPr>
          <a:xfrm>
            <a:off x="598996" y="1517374"/>
            <a:ext cx="10685781" cy="3840480"/>
          </a:xfrm>
        </p:spPr>
        <p:txBody>
          <a:bodyPr/>
          <a:lstStyle/>
          <a:p>
            <a:pPr eaLnBrk="1" hangingPunct="1"/>
            <a:r>
              <a:rPr lang="en-US" altLang="en-US" dirty="0">
                <a:ea typeface="ＭＳ Ｐゴシック" panose="020B0600070205080204" pitchFamily="34" charset="-128"/>
              </a:rPr>
              <a:t>Approach to compliance</a:t>
            </a:r>
          </a:p>
          <a:p>
            <a:pPr lvl="1" eaLnBrk="1" hangingPunct="1"/>
            <a:r>
              <a:rPr lang="en-US" altLang="en-US" dirty="0">
                <a:ea typeface="ＭＳ Ｐゴシック" panose="020B0600070205080204" pitchFamily="34" charset="-128"/>
              </a:rPr>
              <a:t>100% compliance is the focus</a:t>
            </a:r>
          </a:p>
          <a:p>
            <a:pPr lvl="1" eaLnBrk="1" hangingPunct="1"/>
            <a:r>
              <a:rPr lang="en-US" altLang="en-US" dirty="0">
                <a:ea typeface="ＭＳ Ｐゴシック" panose="020B0600070205080204" pitchFamily="34" charset="-128"/>
              </a:rPr>
              <a:t>Begin the program with a compliant process</a:t>
            </a:r>
          </a:p>
          <a:p>
            <a:pPr lvl="2" eaLnBrk="1" hangingPunct="1"/>
            <a:r>
              <a:rPr lang="en-US" altLang="en-US" dirty="0">
                <a:ea typeface="ＭＳ Ｐゴシック" panose="020B0600070205080204" pitchFamily="34" charset="-128"/>
              </a:rPr>
              <a:t>IEP Medicaid Checklist</a:t>
            </a:r>
          </a:p>
          <a:p>
            <a:pPr lvl="2" eaLnBrk="1" hangingPunct="1"/>
            <a:r>
              <a:rPr lang="en-US" altLang="en-US" dirty="0">
                <a:ea typeface="ＭＳ Ｐゴシック" panose="020B0600070205080204" pitchFamily="34" charset="-128"/>
              </a:rPr>
              <a:t>Make parental consent standard form in all IEP packets</a:t>
            </a:r>
          </a:p>
          <a:p>
            <a:pPr lvl="2" eaLnBrk="1" hangingPunct="1"/>
            <a:r>
              <a:rPr lang="en-US" altLang="en-US" dirty="0">
                <a:ea typeface="ＭＳ Ｐゴシック" panose="020B0600070205080204" pitchFamily="34" charset="-128"/>
              </a:rPr>
              <a:t>Document all services for all students</a:t>
            </a:r>
          </a:p>
          <a:p>
            <a:pPr lvl="2" eaLnBrk="1" hangingPunct="1"/>
            <a:r>
              <a:rPr lang="en-US" altLang="en-US" dirty="0">
                <a:ea typeface="ＭＳ Ｐゴシック" panose="020B0600070205080204" pitchFamily="34" charset="-128"/>
              </a:rPr>
              <a:t>Set up monthly reminders (license, Service expirations, etc.)</a:t>
            </a:r>
          </a:p>
          <a:p>
            <a:pPr lvl="2" eaLnBrk="1" hangingPunct="1"/>
            <a:r>
              <a:rPr lang="en-US" altLang="en-US" dirty="0">
                <a:ea typeface="ＭＳ Ｐゴシック" panose="020B0600070205080204" pitchFamily="34" charset="-128"/>
              </a:rPr>
              <a:t>Automate as much as possible</a:t>
            </a:r>
          </a:p>
          <a:p>
            <a:pPr lvl="2" eaLnBrk="1" hangingPunct="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 name="Title 1"/>
          <p:cNvSpPr>
            <a:spLocks noGrp="1"/>
          </p:cNvSpPr>
          <p:nvPr>
            <p:ph type="title"/>
          </p:nvPr>
        </p:nvSpPr>
        <p:spPr/>
        <p:txBody>
          <a:bodyPr/>
          <a:lstStyle/>
          <a:p>
            <a:r>
              <a:rPr lang="en-US" dirty="0"/>
              <a:t>Compliance</a:t>
            </a:r>
          </a:p>
        </p:txBody>
      </p:sp>
      <p:graphicFrame>
        <p:nvGraphicFramePr>
          <p:cNvPr id="7" name="Diagram 6">
            <a:extLst>
              <a:ext uri="{FF2B5EF4-FFF2-40B4-BE49-F238E27FC236}">
                <a16:creationId xmlns:a16="http://schemas.microsoft.com/office/drawing/2014/main" xmlns="" id="{7AB2AD16-661C-423E-B713-8DAAF47DA764}"/>
              </a:ext>
            </a:extLst>
          </p:cNvPr>
          <p:cNvGraphicFramePr/>
          <p:nvPr>
            <p:extLst>
              <p:ext uri="{D42A27DB-BD31-4B8C-83A1-F6EECF244321}">
                <p14:modId xmlns:p14="http://schemas.microsoft.com/office/powerpoint/2010/main" val="167969866"/>
              </p:ext>
            </p:extLst>
          </p:nvPr>
        </p:nvGraphicFramePr>
        <p:xfrm>
          <a:off x="6139070" y="2531166"/>
          <a:ext cx="53340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81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AD1974-8BEF-4F35-9BBA-FF2B334DB323}" type="datetime4">
              <a:rPr lang="en-US" smtClean="0"/>
              <a:t>January 23, 2018</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23</a:t>
            </a:fld>
            <a:endParaRPr lang="en-US"/>
          </a:p>
        </p:txBody>
      </p:sp>
      <p:sp>
        <p:nvSpPr>
          <p:cNvPr id="7" name="Title 6"/>
          <p:cNvSpPr>
            <a:spLocks noGrp="1"/>
          </p:cNvSpPr>
          <p:nvPr>
            <p:ph type="title"/>
          </p:nvPr>
        </p:nvSpPr>
        <p:spPr>
          <a:xfrm>
            <a:off x="731520" y="914401"/>
            <a:ext cx="3954780" cy="797654"/>
          </a:xfrm>
        </p:spPr>
        <p:txBody>
          <a:bodyPr/>
          <a:lstStyle/>
          <a:p>
            <a:r>
              <a:rPr lang="en-US" dirty="0"/>
              <a:t>Questions?</a:t>
            </a:r>
          </a:p>
        </p:txBody>
      </p:sp>
    </p:spTree>
    <p:extLst>
      <p:ext uri="{BB962C8B-B14F-4D97-AF65-F5344CB8AC3E}">
        <p14:creationId xmlns:p14="http://schemas.microsoft.com/office/powerpoint/2010/main" val="506122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1EECE-DA8E-4298-BDBE-97D314EBA5C7}" type="datetime4">
              <a:rPr lang="en-US" smtClean="0"/>
              <a:t>January 23, 2018</a:t>
            </a:fld>
            <a:endParaRPr lang="en-US"/>
          </a:p>
        </p:txBody>
      </p:sp>
      <p:sp>
        <p:nvSpPr>
          <p:cNvPr id="4" name="Text Box 13"/>
          <p:cNvSpPr txBox="1">
            <a:spLocks noChangeArrowheads="1"/>
          </p:cNvSpPr>
          <p:nvPr/>
        </p:nvSpPr>
        <p:spPr bwMode="auto">
          <a:xfrm>
            <a:off x="4622800" y="812800"/>
            <a:ext cx="6464300" cy="1791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sz="2400" dirty="0">
                <a:solidFill>
                  <a:schemeClr val="bg1"/>
                </a:solidFill>
                <a:latin typeface="Arial" panose="020B0604020202020204" pitchFamily="34" charset="0"/>
                <a:cs typeface="Arial" panose="020B0604020202020204" pitchFamily="34" charset="0"/>
              </a:rPr>
              <a:t>Julie Accorsini</a:t>
            </a:r>
          </a:p>
          <a:p>
            <a:pPr>
              <a:buNone/>
            </a:pPr>
            <a:r>
              <a:rPr lang="en-US" sz="2000" dirty="0">
                <a:solidFill>
                  <a:schemeClr val="bg1"/>
                </a:solidFill>
                <a:latin typeface="Arial" panose="020B0604020202020204" pitchFamily="34" charset="0"/>
                <a:cs typeface="Arial" panose="020B0604020202020204" pitchFamily="34" charset="0"/>
              </a:rPr>
              <a:t>Medicaid Manager, Financial Services</a:t>
            </a:r>
          </a:p>
          <a:p>
            <a:pPr>
              <a:buNone/>
            </a:pPr>
            <a:r>
              <a:rPr lang="en-US" sz="2000" dirty="0">
                <a:solidFill>
                  <a:schemeClr val="bg1"/>
                </a:solidFill>
                <a:latin typeface="Arial" panose="020B0604020202020204" pitchFamily="34" charset="0"/>
                <a:cs typeface="Arial" panose="020B0604020202020204" pitchFamily="34" charset="0"/>
              </a:rPr>
              <a:t>Collier County Public Schools </a:t>
            </a:r>
          </a:p>
          <a:p>
            <a:pPr>
              <a:buNone/>
            </a:pPr>
            <a:r>
              <a:rPr lang="en-US" sz="1600" dirty="0">
                <a:solidFill>
                  <a:schemeClr val="bg1"/>
                </a:solidFill>
                <a:latin typeface="Arial" panose="020B0604020202020204" pitchFamily="34" charset="0"/>
                <a:cs typeface="Arial" panose="020B0604020202020204" pitchFamily="34" charset="0"/>
              </a:rPr>
              <a:t>Phone: 239.377.3783</a:t>
            </a:r>
          </a:p>
          <a:p>
            <a:pPr>
              <a:buNone/>
            </a:pPr>
            <a:r>
              <a:rPr lang="en-US" altLang="en-US" sz="1600" dirty="0">
                <a:solidFill>
                  <a:schemeClr val="bg1"/>
                </a:solidFill>
                <a:latin typeface="Arial" panose="020B0604020202020204" pitchFamily="34" charset="0"/>
                <a:cs typeface="Arial" panose="020B0604020202020204" pitchFamily="34" charset="0"/>
              </a:rPr>
              <a:t>Email: </a:t>
            </a:r>
            <a:r>
              <a:rPr lang="en-US" altLang="en-US" sz="1600" dirty="0">
                <a:solidFill>
                  <a:schemeClr val="bg1"/>
                </a:solidFill>
                <a:latin typeface="Arial" panose="020B0604020202020204" pitchFamily="34" charset="0"/>
                <a:cs typeface="Arial" panose="020B0604020202020204" pitchFamily="34" charset="0"/>
                <a:hlinkClick r:id="rId3"/>
              </a:rPr>
              <a:t>accorj@collierschools.com</a:t>
            </a:r>
            <a:r>
              <a:rPr lang="en-US" altLang="en-US" sz="1600" dirty="0">
                <a:solidFill>
                  <a:schemeClr val="bg1"/>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xmlns="" id="{949E33C9-3334-4C45-BD48-B74317E613B4}"/>
              </a:ext>
            </a:extLst>
          </p:cNvPr>
          <p:cNvPicPr>
            <a:picLocks noChangeAspect="1"/>
          </p:cNvPicPr>
          <p:nvPr/>
        </p:nvPicPr>
        <p:blipFill>
          <a:blip r:embed="rId4"/>
          <a:stretch>
            <a:fillRect/>
          </a:stretch>
        </p:blipFill>
        <p:spPr>
          <a:xfrm>
            <a:off x="786085" y="812800"/>
            <a:ext cx="2662046" cy="1943100"/>
          </a:xfrm>
          <a:prstGeom prst="rect">
            <a:avLst/>
          </a:prstGeom>
        </p:spPr>
      </p:pic>
    </p:spTree>
    <p:extLst>
      <p:ext uri="{BB962C8B-B14F-4D97-AF65-F5344CB8AC3E}">
        <p14:creationId xmlns:p14="http://schemas.microsoft.com/office/powerpoint/2010/main" val="138004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507BA-A8E0-4496-A1BB-EDDDBD1CC706}" type="datetime4">
              <a:rPr lang="en-US" smtClean="0"/>
              <a:t>January 23, 2018</a:t>
            </a:fld>
            <a:endParaRPr lang="en-US" dirty="0"/>
          </a:p>
        </p:txBody>
      </p:sp>
      <p:sp>
        <p:nvSpPr>
          <p:cNvPr id="5" name="Text Placeholder 4"/>
          <p:cNvSpPr>
            <a:spLocks noGrp="1"/>
          </p:cNvSpPr>
          <p:nvPr>
            <p:ph type="body" sz="quarter" idx="25"/>
          </p:nvPr>
        </p:nvSpPr>
        <p:spPr/>
        <p:txBody>
          <a:bodyPr/>
          <a:lstStyle/>
          <a:p>
            <a:r>
              <a:rPr lang="en-US" dirty="0"/>
              <a:t>01</a:t>
            </a:r>
          </a:p>
        </p:txBody>
      </p:sp>
      <p:sp>
        <p:nvSpPr>
          <p:cNvPr id="13" name="Slide Number Placeholder 12"/>
          <p:cNvSpPr>
            <a:spLocks noGrp="1"/>
          </p:cNvSpPr>
          <p:nvPr>
            <p:ph type="sldNum" sz="quarter" idx="12"/>
          </p:nvPr>
        </p:nvSpPr>
        <p:spPr/>
        <p:txBody>
          <a:bodyPr/>
          <a:lstStyle/>
          <a:p>
            <a:fld id="{BCE3D20D-AAEA-46F1-88F4-4FF0702FDAFA}" type="slidenum">
              <a:rPr lang="en-US" smtClean="0"/>
              <a:t>3</a:t>
            </a:fld>
            <a:endParaRPr lang="en-US"/>
          </a:p>
        </p:txBody>
      </p:sp>
      <p:sp>
        <p:nvSpPr>
          <p:cNvPr id="15" name="Text Placeholder 13"/>
          <p:cNvSpPr>
            <a:spLocks noGrp="1"/>
          </p:cNvSpPr>
          <p:nvPr>
            <p:ph type="body" sz="quarter" idx="27"/>
          </p:nvPr>
        </p:nvSpPr>
        <p:spPr>
          <a:xfrm>
            <a:off x="4525136" y="3024099"/>
            <a:ext cx="475488" cy="475488"/>
          </a:xfrm>
        </p:spPr>
        <p:txBody>
          <a:bodyPr/>
          <a:lstStyle/>
          <a:p>
            <a:r>
              <a:rPr lang="en-US" dirty="0"/>
              <a:t>04</a:t>
            </a:r>
          </a:p>
        </p:txBody>
      </p:sp>
      <p:sp>
        <p:nvSpPr>
          <p:cNvPr id="16" name="Text Placeholder 14"/>
          <p:cNvSpPr>
            <a:spLocks noGrp="1"/>
          </p:cNvSpPr>
          <p:nvPr>
            <p:ph type="body" sz="quarter" idx="28"/>
          </p:nvPr>
        </p:nvSpPr>
        <p:spPr>
          <a:xfrm>
            <a:off x="4525136" y="2387840"/>
            <a:ext cx="475488" cy="475488"/>
          </a:xfrm>
        </p:spPr>
        <p:txBody>
          <a:bodyPr/>
          <a:lstStyle/>
          <a:p>
            <a:r>
              <a:rPr lang="en-US" dirty="0"/>
              <a:t>03</a:t>
            </a:r>
          </a:p>
        </p:txBody>
      </p:sp>
      <p:sp>
        <p:nvSpPr>
          <p:cNvPr id="17" name="Text Placeholder 15"/>
          <p:cNvSpPr>
            <a:spLocks noGrp="1"/>
          </p:cNvSpPr>
          <p:nvPr>
            <p:ph type="body" sz="quarter" idx="29"/>
          </p:nvPr>
        </p:nvSpPr>
        <p:spPr>
          <a:xfrm>
            <a:off x="4525136" y="1751581"/>
            <a:ext cx="475488" cy="475488"/>
          </a:xfrm>
        </p:spPr>
        <p:txBody>
          <a:bodyPr/>
          <a:lstStyle/>
          <a:p>
            <a:r>
              <a:rPr lang="en-US" dirty="0"/>
              <a:t>02</a:t>
            </a:r>
          </a:p>
        </p:txBody>
      </p:sp>
      <p:sp>
        <p:nvSpPr>
          <p:cNvPr id="6" name="Text Placeholder 5"/>
          <p:cNvSpPr>
            <a:spLocks noGrp="1"/>
          </p:cNvSpPr>
          <p:nvPr>
            <p:ph type="body" sz="quarter" idx="13"/>
          </p:nvPr>
        </p:nvSpPr>
        <p:spPr/>
        <p:txBody>
          <a:bodyPr/>
          <a:lstStyle/>
          <a:p>
            <a:r>
              <a:rPr lang="en-US" dirty="0"/>
              <a:t>Introduction</a:t>
            </a:r>
          </a:p>
          <a:p>
            <a:endParaRPr lang="en-US" dirty="0"/>
          </a:p>
          <a:p>
            <a:r>
              <a:rPr lang="en-US" dirty="0"/>
              <a:t>Four Strategies</a:t>
            </a:r>
          </a:p>
          <a:p>
            <a:endParaRPr lang="en-US" dirty="0"/>
          </a:p>
          <a:p>
            <a:r>
              <a:rPr lang="en-US" dirty="0"/>
              <a:t>Administrative Claiming</a:t>
            </a:r>
          </a:p>
          <a:p>
            <a:endParaRPr lang="en-US" dirty="0"/>
          </a:p>
          <a:p>
            <a:r>
              <a:rPr lang="en-US" dirty="0" smtClean="0"/>
              <a:t>Program </a:t>
            </a:r>
            <a:r>
              <a:rPr lang="en-US" dirty="0"/>
              <a:t>Success</a:t>
            </a:r>
          </a:p>
        </p:txBody>
      </p:sp>
    </p:spTree>
    <p:extLst>
      <p:ext uri="{BB962C8B-B14F-4D97-AF65-F5344CB8AC3E}">
        <p14:creationId xmlns:p14="http://schemas.microsoft.com/office/powerpoint/2010/main" val="125530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4</a:t>
            </a:fld>
            <a:endParaRPr lang="en-US"/>
          </a:p>
        </p:txBody>
      </p:sp>
      <p:sp>
        <p:nvSpPr>
          <p:cNvPr id="7" name="Title 6"/>
          <p:cNvSpPr>
            <a:spLocks noGrp="1"/>
          </p:cNvSpPr>
          <p:nvPr>
            <p:ph type="title"/>
          </p:nvPr>
        </p:nvSpPr>
        <p:spPr/>
        <p:txBody>
          <a:bodyPr/>
          <a:lstStyle/>
          <a:p>
            <a:r>
              <a:rPr lang="en-US" dirty="0"/>
              <a:t>Four Strategies</a:t>
            </a:r>
          </a:p>
        </p:txBody>
      </p:sp>
    </p:spTree>
    <p:extLst>
      <p:ext uri="{BB962C8B-B14F-4D97-AF65-F5344CB8AC3E}">
        <p14:creationId xmlns:p14="http://schemas.microsoft.com/office/powerpoint/2010/main" val="100188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Text Placeholder 5"/>
          <p:cNvSpPr>
            <a:spLocks noGrp="1"/>
          </p:cNvSpPr>
          <p:nvPr>
            <p:ph type="body" sz="quarter" idx="13"/>
          </p:nvPr>
        </p:nvSpPr>
        <p:spPr/>
        <p:txBody>
          <a:bodyPr/>
          <a:lstStyle/>
          <a:p>
            <a:r>
              <a:rPr lang="en-US" altLang="en-US" dirty="0">
                <a:ea typeface="ＭＳ Ｐゴシック" panose="020B0600070205080204" pitchFamily="34" charset="-128"/>
              </a:rPr>
              <a:t>Understand the system</a:t>
            </a:r>
          </a:p>
          <a:p>
            <a:pPr lvl="1"/>
            <a:r>
              <a:rPr lang="en-US" altLang="en-US" dirty="0">
                <a:ea typeface="ＭＳ Ｐゴシック" panose="020B0600070205080204" pitchFamily="34" charset="-128"/>
              </a:rPr>
              <a:t>Strengths</a:t>
            </a:r>
          </a:p>
          <a:p>
            <a:pPr lvl="1"/>
            <a:r>
              <a:rPr lang="en-US" altLang="en-US" dirty="0">
                <a:ea typeface="ＭＳ Ｐゴシック" panose="020B0600070205080204" pitchFamily="34" charset="-128"/>
              </a:rPr>
              <a:t>Weaknesses</a:t>
            </a:r>
          </a:p>
          <a:p>
            <a:r>
              <a:rPr lang="en-US" altLang="en-US" dirty="0">
                <a:ea typeface="ＭＳ Ｐゴシック" panose="020B0600070205080204" pitchFamily="34" charset="-128"/>
              </a:rPr>
              <a:t>Clean up</a:t>
            </a:r>
          </a:p>
          <a:p>
            <a:r>
              <a:rPr lang="en-US" altLang="en-US" dirty="0">
                <a:ea typeface="ＭＳ Ｐゴシック" panose="020B0600070205080204" pitchFamily="34" charset="-128"/>
              </a:rPr>
              <a:t>Processes</a:t>
            </a:r>
          </a:p>
          <a:p>
            <a:r>
              <a:rPr lang="en-US" altLang="en-US" dirty="0">
                <a:ea typeface="ＭＳ Ｐゴシック" panose="020B0600070205080204" pitchFamily="34" charset="-128"/>
              </a:rPr>
              <a:t>Medicaid Reimbursement Potential Realized</a:t>
            </a:r>
          </a:p>
          <a:p>
            <a:endParaRPr lang="en-US" dirty="0"/>
          </a:p>
        </p:txBody>
      </p:sp>
      <p:sp>
        <p:nvSpPr>
          <p:cNvPr id="2" name="Title 1"/>
          <p:cNvSpPr>
            <a:spLocks noGrp="1"/>
          </p:cNvSpPr>
          <p:nvPr>
            <p:ph type="title"/>
          </p:nvPr>
        </p:nvSpPr>
        <p:spPr/>
        <p:txBody>
          <a:bodyPr/>
          <a:lstStyle/>
          <a:p>
            <a:r>
              <a:rPr lang="en-US" dirty="0"/>
              <a:t>Four Strategies</a:t>
            </a:r>
          </a:p>
        </p:txBody>
      </p:sp>
      <p:sp>
        <p:nvSpPr>
          <p:cNvPr id="5" name="Slide Number Placeholder 4"/>
          <p:cNvSpPr>
            <a:spLocks noGrp="1"/>
          </p:cNvSpPr>
          <p:nvPr>
            <p:ph type="sldNum" sz="quarter" idx="12"/>
          </p:nvPr>
        </p:nvSpPr>
        <p:spPr/>
        <p:txBody>
          <a:bodyPr/>
          <a:lstStyle/>
          <a:p>
            <a:fld id="{BCE3D20D-AAEA-46F1-88F4-4FF0702FDAFA}" type="slidenum">
              <a:rPr lang="en-US" smtClean="0"/>
              <a:t>5</a:t>
            </a:fld>
            <a:endParaRPr lang="en-US"/>
          </a:p>
        </p:txBody>
      </p:sp>
    </p:spTree>
    <p:extLst>
      <p:ext uri="{BB962C8B-B14F-4D97-AF65-F5344CB8AC3E}">
        <p14:creationId xmlns:p14="http://schemas.microsoft.com/office/powerpoint/2010/main" val="13499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Text Placeholder 5"/>
          <p:cNvSpPr>
            <a:spLocks noGrp="1"/>
          </p:cNvSpPr>
          <p:nvPr>
            <p:ph type="body" sz="quarter" idx="13"/>
          </p:nvPr>
        </p:nvSpPr>
        <p:spPr/>
        <p:txBody>
          <a:bodyPr/>
          <a:lstStyle/>
          <a:p>
            <a:r>
              <a:rPr lang="en-US" dirty="0"/>
              <a:t>Eligibility</a:t>
            </a:r>
          </a:p>
          <a:p>
            <a:r>
              <a:rPr lang="en-US" dirty="0"/>
              <a:t>Documentation of therapy sessions</a:t>
            </a:r>
          </a:p>
          <a:p>
            <a:r>
              <a:rPr lang="en-US" dirty="0"/>
              <a:t>Billable staff</a:t>
            </a:r>
          </a:p>
          <a:p>
            <a:r>
              <a:rPr lang="en-US" dirty="0"/>
              <a:t>Self-audit of billed therapy sessions</a:t>
            </a:r>
          </a:p>
          <a:p>
            <a:r>
              <a:rPr lang="en-US" dirty="0"/>
              <a:t>Self-audit of paid/denied claims</a:t>
            </a:r>
          </a:p>
        </p:txBody>
      </p:sp>
      <p:sp>
        <p:nvSpPr>
          <p:cNvPr id="2" name="Title 1"/>
          <p:cNvSpPr>
            <a:spLocks noGrp="1"/>
          </p:cNvSpPr>
          <p:nvPr>
            <p:ph type="title"/>
          </p:nvPr>
        </p:nvSpPr>
        <p:spPr>
          <a:xfrm>
            <a:off x="731520" y="480219"/>
            <a:ext cx="6858000" cy="1325563"/>
          </a:xfrm>
        </p:spPr>
        <p:txBody>
          <a:bodyPr/>
          <a:lstStyle/>
          <a:p>
            <a:r>
              <a:rPr lang="en-US" dirty="0"/>
              <a:t>Clean Up</a:t>
            </a:r>
          </a:p>
        </p:txBody>
      </p:sp>
      <p:sp>
        <p:nvSpPr>
          <p:cNvPr id="5" name="Slide Number Placeholder 4"/>
          <p:cNvSpPr>
            <a:spLocks noGrp="1"/>
          </p:cNvSpPr>
          <p:nvPr>
            <p:ph type="sldNum" sz="quarter" idx="12"/>
          </p:nvPr>
        </p:nvSpPr>
        <p:spPr/>
        <p:txBody>
          <a:bodyPr/>
          <a:lstStyle/>
          <a:p>
            <a:fld id="{BCE3D20D-AAEA-46F1-88F4-4FF0702FDAFA}" type="slidenum">
              <a:rPr lang="en-US" smtClean="0"/>
              <a:t>6</a:t>
            </a:fld>
            <a:endParaRPr lang="en-US"/>
          </a:p>
        </p:txBody>
      </p:sp>
      <p:graphicFrame>
        <p:nvGraphicFramePr>
          <p:cNvPr id="7" name="Chart 6">
            <a:extLst>
              <a:ext uri="{FF2B5EF4-FFF2-40B4-BE49-F238E27FC236}">
                <a16:creationId xmlns:a16="http://schemas.microsoft.com/office/drawing/2014/main" xmlns="" id="{D2D52E61-7F1B-44BF-997C-8132FA4C401F}"/>
              </a:ext>
            </a:extLst>
          </p:cNvPr>
          <p:cNvGraphicFramePr/>
          <p:nvPr>
            <p:extLst>
              <p:ext uri="{D42A27DB-BD31-4B8C-83A1-F6EECF244321}">
                <p14:modId xmlns:p14="http://schemas.microsoft.com/office/powerpoint/2010/main" val="1052278562"/>
              </p:ext>
            </p:extLst>
          </p:nvPr>
        </p:nvGraphicFramePr>
        <p:xfrm>
          <a:off x="6616148" y="2276234"/>
          <a:ext cx="4801151" cy="4307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83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Text Placeholder 5"/>
          <p:cNvSpPr>
            <a:spLocks noGrp="1"/>
          </p:cNvSpPr>
          <p:nvPr>
            <p:ph type="body" sz="quarter" idx="13"/>
          </p:nvPr>
        </p:nvSpPr>
        <p:spPr>
          <a:xfrm>
            <a:off x="570229" y="1577788"/>
            <a:ext cx="10685781" cy="4823012"/>
          </a:xfrm>
        </p:spPr>
        <p:txBody>
          <a:bodyPr/>
          <a:lstStyle/>
          <a:p>
            <a:r>
              <a:rPr lang="en-US" altLang="en-US" dirty="0">
                <a:ea typeface="ＭＳ Ｐゴシック" panose="020B0600070205080204" pitchFamily="34" charset="-128"/>
              </a:rPr>
              <a:t>Strengths</a:t>
            </a:r>
          </a:p>
          <a:p>
            <a:pPr lvl="1"/>
            <a:r>
              <a:rPr lang="en-US" altLang="en-US" dirty="0">
                <a:ea typeface="ＭＳ Ｐゴシック" panose="020B0600070205080204" pitchFamily="34" charset="-128"/>
              </a:rPr>
              <a:t>Automation</a:t>
            </a:r>
          </a:p>
          <a:p>
            <a:pPr lvl="1"/>
            <a:r>
              <a:rPr lang="en-US" altLang="en-US" dirty="0">
                <a:ea typeface="ＭＳ Ｐゴシック" panose="020B0600070205080204" pitchFamily="34" charset="-128"/>
              </a:rPr>
              <a:t>Controls</a:t>
            </a:r>
          </a:p>
          <a:p>
            <a:pPr lvl="1"/>
            <a:r>
              <a:rPr lang="en-US" altLang="en-US" dirty="0">
                <a:ea typeface="ＭＳ Ｐゴシック" panose="020B0600070205080204" pitchFamily="34" charset="-128"/>
              </a:rPr>
              <a:t>IEP Integration</a:t>
            </a:r>
          </a:p>
          <a:p>
            <a:pPr lvl="1"/>
            <a:r>
              <a:rPr lang="en-US" altLang="en-US" dirty="0">
                <a:ea typeface="ＭＳ Ｐゴシック" panose="020B0600070205080204" pitchFamily="34" charset="-128"/>
              </a:rPr>
              <a:t>Data extracts/formats</a:t>
            </a:r>
          </a:p>
          <a:p>
            <a:pPr lvl="1"/>
            <a:r>
              <a:rPr lang="en-US" altLang="en-US" dirty="0">
                <a:ea typeface="ＭＳ Ｐゴシック" panose="020B0600070205080204" pitchFamily="34" charset="-128"/>
              </a:rPr>
              <a:t>Transportation </a:t>
            </a:r>
          </a:p>
          <a:p>
            <a:r>
              <a:rPr lang="en-US" altLang="en-US" dirty="0">
                <a:ea typeface="ＭＳ Ｐゴシック" panose="020B0600070205080204" pitchFamily="34" charset="-128"/>
              </a:rPr>
              <a:t>Weaknesses </a:t>
            </a:r>
          </a:p>
          <a:p>
            <a:pPr lvl="1"/>
            <a:r>
              <a:rPr lang="en-US" altLang="en-US" dirty="0">
                <a:ea typeface="ＭＳ Ｐゴシック" panose="020B0600070205080204" pitchFamily="34" charset="-128"/>
              </a:rPr>
              <a:t>Eligibility </a:t>
            </a:r>
          </a:p>
          <a:p>
            <a:pPr lvl="1"/>
            <a:r>
              <a:rPr lang="en-US" altLang="en-US" dirty="0">
                <a:ea typeface="ＭＳ Ｐゴシック" panose="020B0600070205080204" pitchFamily="34" charset="-128"/>
              </a:rPr>
              <a:t>Paper documentation (just say no!)</a:t>
            </a:r>
          </a:p>
          <a:p>
            <a:pPr lvl="1"/>
            <a:r>
              <a:rPr lang="en-US" altLang="en-US" dirty="0">
                <a:ea typeface="ＭＳ Ｐゴシック" panose="020B0600070205080204" pitchFamily="34" charset="-128"/>
              </a:rPr>
              <a:t>Lack of reports</a:t>
            </a:r>
          </a:p>
          <a:p>
            <a:pPr lvl="1"/>
            <a:r>
              <a:rPr lang="en-US" altLang="en-US" dirty="0">
                <a:ea typeface="ＭＳ Ｐゴシック" panose="020B0600070205080204" pitchFamily="34" charset="-128"/>
              </a:rPr>
              <a:t>Non-compliant documentation</a:t>
            </a:r>
          </a:p>
          <a:p>
            <a:endParaRPr lang="en-US" dirty="0"/>
          </a:p>
        </p:txBody>
      </p:sp>
      <p:sp>
        <p:nvSpPr>
          <p:cNvPr id="2" name="Title 1"/>
          <p:cNvSpPr>
            <a:spLocks noGrp="1"/>
          </p:cNvSpPr>
          <p:nvPr>
            <p:ph type="title"/>
          </p:nvPr>
        </p:nvSpPr>
        <p:spPr>
          <a:xfrm>
            <a:off x="731520" y="498148"/>
            <a:ext cx="6858000" cy="1325563"/>
          </a:xfrm>
        </p:spPr>
        <p:txBody>
          <a:bodyPr/>
          <a:lstStyle/>
          <a:p>
            <a:r>
              <a:rPr lang="en-US" dirty="0">
                <a:latin typeface="Karbon Slab Stencil"/>
              </a:rPr>
              <a:t>Understand the System</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7</a:t>
            </a:fld>
            <a:endParaRPr lang="en-US"/>
          </a:p>
        </p:txBody>
      </p:sp>
      <p:pic>
        <p:nvPicPr>
          <p:cNvPr id="11" name="Picture 2" descr="C:\Users\Bob\AppData\Local\Microsoft\Windows\Temporary Internet Files\Content.IE5\39BHRV0T\MC900295555[1].wmf">
            <a:extLst>
              <a:ext uri="{FF2B5EF4-FFF2-40B4-BE49-F238E27FC236}">
                <a16:creationId xmlns:a16="http://schemas.microsoft.com/office/drawing/2014/main" xmlns="" id="{79FF7A0E-E644-45AA-906B-75F8016C4FBD}"/>
              </a:ext>
            </a:extLst>
          </p:cNvPr>
          <p:cNvPicPr>
            <a:picLocks noChangeAspect="1" noChangeArrowheads="1"/>
          </p:cNvPicPr>
          <p:nvPr/>
        </p:nvPicPr>
        <p:blipFill>
          <a:blip r:embed="rId3" cstate="print"/>
          <a:srcRect/>
          <a:stretch>
            <a:fillRect/>
          </a:stretch>
        </p:blipFill>
        <p:spPr bwMode="auto">
          <a:xfrm>
            <a:off x="8097078" y="2117655"/>
            <a:ext cx="3683000" cy="3743325"/>
          </a:xfrm>
          <a:prstGeom prst="rect">
            <a:avLst/>
          </a:prstGeom>
          <a:noFill/>
          <a:ln w="9525">
            <a:noFill/>
            <a:miter lim="800000"/>
            <a:headEnd/>
            <a:tailEnd/>
          </a:ln>
        </p:spPr>
      </p:pic>
    </p:spTree>
    <p:extLst>
      <p:ext uri="{BB962C8B-B14F-4D97-AF65-F5344CB8AC3E}">
        <p14:creationId xmlns:p14="http://schemas.microsoft.com/office/powerpoint/2010/main" val="248556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Text Placeholder 5"/>
          <p:cNvSpPr>
            <a:spLocks noGrp="1"/>
          </p:cNvSpPr>
          <p:nvPr>
            <p:ph type="body" sz="quarter" idx="13"/>
          </p:nvPr>
        </p:nvSpPr>
        <p:spPr>
          <a:xfrm>
            <a:off x="731520" y="1630017"/>
            <a:ext cx="10685781" cy="4770783"/>
          </a:xfrm>
        </p:spPr>
        <p:txBody>
          <a:bodyPr/>
          <a:lstStyle/>
          <a:p>
            <a:r>
              <a:rPr lang="en-US" dirty="0"/>
              <a:t>Get your ESE department on board</a:t>
            </a:r>
          </a:p>
          <a:p>
            <a:pPr lvl="1"/>
            <a:r>
              <a:rPr lang="en-US" dirty="0"/>
              <a:t>Understand the process; ESE vs. FFS</a:t>
            </a:r>
          </a:p>
          <a:p>
            <a:pPr lvl="1"/>
            <a:r>
              <a:rPr lang="en-US" dirty="0"/>
              <a:t>Importance of the program</a:t>
            </a:r>
          </a:p>
          <a:p>
            <a:pPr lvl="1"/>
            <a:r>
              <a:rPr lang="en-US" dirty="0"/>
              <a:t>Financial benefits</a:t>
            </a:r>
          </a:p>
          <a:p>
            <a:pPr lvl="1"/>
            <a:r>
              <a:rPr lang="en-US" dirty="0"/>
              <a:t>Billable vs. non-billable</a:t>
            </a:r>
          </a:p>
          <a:p>
            <a:pPr lvl="1"/>
            <a:r>
              <a:rPr lang="en-US" dirty="0"/>
              <a:t>Documentation/compliance requirements</a:t>
            </a:r>
          </a:p>
          <a:p>
            <a:pPr lvl="1"/>
            <a:r>
              <a:rPr lang="en-US" dirty="0"/>
              <a:t>FAPE – Free Appropriate Public Education</a:t>
            </a:r>
          </a:p>
          <a:p>
            <a:pPr lvl="1"/>
            <a:r>
              <a:rPr lang="en-US" dirty="0"/>
              <a:t>Districts are required to provide services</a:t>
            </a:r>
          </a:p>
          <a:p>
            <a:pPr lvl="1"/>
            <a:r>
              <a:rPr lang="en-US" dirty="0"/>
              <a:t>Many disabilities are health related</a:t>
            </a:r>
          </a:p>
          <a:p>
            <a:pPr marL="457200" lvl="1" indent="0">
              <a:buNone/>
            </a:pPr>
            <a:endParaRPr lang="en-US" dirty="0"/>
          </a:p>
          <a:p>
            <a:r>
              <a:rPr lang="en-US" dirty="0"/>
              <a:t>Think outside the box</a:t>
            </a:r>
          </a:p>
          <a:p>
            <a:endParaRPr lang="en-US" dirty="0"/>
          </a:p>
        </p:txBody>
      </p:sp>
      <p:sp>
        <p:nvSpPr>
          <p:cNvPr id="2" name="Title 1"/>
          <p:cNvSpPr>
            <a:spLocks noGrp="1"/>
          </p:cNvSpPr>
          <p:nvPr>
            <p:ph type="title"/>
          </p:nvPr>
        </p:nvSpPr>
        <p:spPr/>
        <p:txBody>
          <a:bodyPr/>
          <a:lstStyle/>
          <a:p>
            <a:r>
              <a:rPr lang="en-US" dirty="0">
                <a:latin typeface="Karbon Slab Stencil"/>
              </a:rPr>
              <a:t>Processes</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8</a:t>
            </a:fld>
            <a:endParaRPr lang="en-US"/>
          </a:p>
        </p:txBody>
      </p:sp>
      <p:pic>
        <p:nvPicPr>
          <p:cNvPr id="7" name="Picture 6">
            <a:extLst>
              <a:ext uri="{FF2B5EF4-FFF2-40B4-BE49-F238E27FC236}">
                <a16:creationId xmlns:a16="http://schemas.microsoft.com/office/drawing/2014/main" xmlns="" id="{6A2262B5-B315-4ABE-80C2-730A4EDD5833}"/>
              </a:ext>
            </a:extLst>
          </p:cNvPr>
          <p:cNvPicPr>
            <a:picLocks noChangeAspect="1"/>
          </p:cNvPicPr>
          <p:nvPr/>
        </p:nvPicPr>
        <p:blipFill>
          <a:blip r:embed="rId3"/>
          <a:stretch>
            <a:fillRect/>
          </a:stretch>
        </p:blipFill>
        <p:spPr>
          <a:xfrm>
            <a:off x="7769267" y="3506153"/>
            <a:ext cx="2667000" cy="1990725"/>
          </a:xfrm>
          <a:prstGeom prst="rect">
            <a:avLst/>
          </a:prstGeom>
        </p:spPr>
      </p:pic>
    </p:spTree>
    <p:extLst>
      <p:ext uri="{BB962C8B-B14F-4D97-AF65-F5344CB8AC3E}">
        <p14:creationId xmlns:p14="http://schemas.microsoft.com/office/powerpoint/2010/main" val="16721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January 23, 2018</a:t>
            </a:fld>
            <a:endParaRPr lang="en-US"/>
          </a:p>
        </p:txBody>
      </p:sp>
      <p:sp>
        <p:nvSpPr>
          <p:cNvPr id="6" name="Text Placeholder 5"/>
          <p:cNvSpPr>
            <a:spLocks noGrp="1"/>
          </p:cNvSpPr>
          <p:nvPr>
            <p:ph type="body" sz="quarter" idx="13"/>
          </p:nvPr>
        </p:nvSpPr>
        <p:spPr>
          <a:xfrm>
            <a:off x="731520" y="1805782"/>
            <a:ext cx="10685781" cy="3840480"/>
          </a:xfrm>
        </p:spPr>
        <p:txBody>
          <a:bodyPr/>
          <a:lstStyle/>
          <a:p>
            <a:r>
              <a:rPr lang="en-US" dirty="0"/>
              <a:t>Educational Model vs. Medical Model</a:t>
            </a:r>
          </a:p>
          <a:p>
            <a:endParaRPr lang="en-US" dirty="0"/>
          </a:p>
          <a:p>
            <a:pPr lvl="1"/>
            <a:r>
              <a:rPr lang="en-US" dirty="0"/>
              <a:t>Medicaid model in an educational environment</a:t>
            </a:r>
          </a:p>
          <a:p>
            <a:pPr lvl="1"/>
            <a:endParaRPr lang="en-US" dirty="0"/>
          </a:p>
          <a:p>
            <a:pPr lvl="1"/>
            <a:r>
              <a:rPr lang="en-US" dirty="0"/>
              <a:t>Medicaid definitions </a:t>
            </a:r>
          </a:p>
          <a:p>
            <a:pPr lvl="1"/>
            <a:endParaRPr lang="en-US" dirty="0"/>
          </a:p>
          <a:p>
            <a:pPr lvl="1"/>
            <a:r>
              <a:rPr lang="en-US" dirty="0"/>
              <a:t>Services are needed for success in an educational environment </a:t>
            </a:r>
          </a:p>
        </p:txBody>
      </p:sp>
      <p:sp>
        <p:nvSpPr>
          <p:cNvPr id="2" name="Title 1"/>
          <p:cNvSpPr>
            <a:spLocks noGrp="1"/>
          </p:cNvSpPr>
          <p:nvPr>
            <p:ph type="title"/>
          </p:nvPr>
        </p:nvSpPr>
        <p:spPr/>
        <p:txBody>
          <a:bodyPr/>
          <a:lstStyle/>
          <a:p>
            <a:r>
              <a:rPr lang="en-US" dirty="0">
                <a:latin typeface="Karbon Slab Stencil"/>
              </a:rPr>
              <a:t>Processes</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9</a:t>
            </a:fld>
            <a:endParaRPr lang="en-US"/>
          </a:p>
        </p:txBody>
      </p:sp>
    </p:spTree>
    <p:extLst>
      <p:ext uri="{BB962C8B-B14F-4D97-AF65-F5344CB8AC3E}">
        <p14:creationId xmlns:p14="http://schemas.microsoft.com/office/powerpoint/2010/main" val="1660217339"/>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Education_PPT-FINAL.potx [Read-Only]" id="{3551A011-DF17-4575-89E8-5D6B354A1D64}" vid="{323C3D3C-6FDD-468D-8C75-4710075B6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Frontline_Education_PPT-FINAL</Template>
  <TotalTime>1254</TotalTime>
  <Words>1332</Words>
  <Application>Microsoft Macintosh PowerPoint</Application>
  <PresentationFormat>Widescreen</PresentationFormat>
  <Paragraphs>414</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Karbon Slab Stencil</vt:lpstr>
      <vt:lpstr>Lato</vt:lpstr>
      <vt:lpstr>Lato Black</vt:lpstr>
      <vt:lpstr>Lato Light</vt:lpstr>
      <vt:lpstr>ＭＳ Ｐゴシック</vt:lpstr>
      <vt:lpstr>Myriad Pro</vt:lpstr>
      <vt:lpstr>Office Theme</vt:lpstr>
      <vt:lpstr> Four Powerful Strategies to Uncover the Full Potential in Your District’s Reimbursement </vt:lpstr>
      <vt:lpstr>About the Presenter</vt:lpstr>
      <vt:lpstr>PowerPoint Presentation</vt:lpstr>
      <vt:lpstr>Four Strategies</vt:lpstr>
      <vt:lpstr>Four Strategies</vt:lpstr>
      <vt:lpstr>Clean Up</vt:lpstr>
      <vt:lpstr>Understand the System</vt:lpstr>
      <vt:lpstr>Processes</vt:lpstr>
      <vt:lpstr>Processes</vt:lpstr>
      <vt:lpstr>Optimize Revenue</vt:lpstr>
      <vt:lpstr>Optimize Revenue</vt:lpstr>
      <vt:lpstr>Optimize Revenue</vt:lpstr>
      <vt:lpstr>Florida Medicaid in the Schools</vt:lpstr>
      <vt:lpstr>Examples</vt:lpstr>
      <vt:lpstr>Administrative Claiming</vt:lpstr>
      <vt:lpstr>Administrative Claiming</vt:lpstr>
      <vt:lpstr>Successes</vt:lpstr>
      <vt:lpstr>Collier Successes</vt:lpstr>
      <vt:lpstr>Collier Successes</vt:lpstr>
      <vt:lpstr>Collier Successes</vt:lpstr>
      <vt:lpstr>Collier Successes</vt:lpstr>
      <vt:lpstr>Compliance</vt:lpstr>
      <vt:lpstr>Questions?</vt:lpstr>
      <vt:lpstr>PowerPoint Presentation</vt:lpstr>
    </vt:vector>
  </TitlesOfParts>
  <Company>Centris Group, LLC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Horelick</dc:creator>
  <cp:lastModifiedBy>Glass, Anne</cp:lastModifiedBy>
  <cp:revision>84</cp:revision>
  <cp:lastPrinted>2017-08-24T11:58:35Z</cp:lastPrinted>
  <dcterms:created xsi:type="dcterms:W3CDTF">2016-07-12T12:10:25Z</dcterms:created>
  <dcterms:modified xsi:type="dcterms:W3CDTF">2018-01-23T18:13:44Z</dcterms:modified>
</cp:coreProperties>
</file>