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61" r:id="rId4"/>
    <p:sldId id="271" r:id="rId5"/>
    <p:sldId id="272" r:id="rId6"/>
    <p:sldId id="262" r:id="rId7"/>
    <p:sldId id="273" r:id="rId8"/>
    <p:sldId id="263" r:id="rId9"/>
    <p:sldId id="275" r:id="rId10"/>
    <p:sldId id="264" r:id="rId11"/>
    <p:sldId id="26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0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9B0-1676-44D7-9311-90A799D0B22F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51CB-7B7F-4776-A39B-D1BE6EB1D4A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SS[lg]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"/>
            <a:ext cx="1219200" cy="67027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905000" y="287482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200" dirty="0" smtClean="0">
                <a:solidFill>
                  <a:schemeClr val="accent1">
                    <a:lumMod val="75000"/>
                    <a:alpha val="68000"/>
                  </a:schemeClr>
                </a:solidFill>
                <a:latin typeface="Mistral"/>
                <a:cs typeface="Brush Script MT Italic"/>
              </a:rPr>
              <a:t>In Collaboration</a:t>
            </a:r>
            <a:r>
              <a:rPr lang="en-US" sz="2000" spc="200" baseline="0" dirty="0" smtClean="0">
                <a:solidFill>
                  <a:schemeClr val="accent1">
                    <a:lumMod val="75000"/>
                    <a:alpha val="68000"/>
                  </a:schemeClr>
                </a:solidFill>
                <a:latin typeface="Mistral"/>
                <a:cs typeface="Brush Script MT Italic"/>
              </a:rPr>
              <a:t> with</a:t>
            </a:r>
            <a:r>
              <a:rPr lang="en-US" sz="2000" spc="100" baseline="0" dirty="0" smtClean="0">
                <a:solidFill>
                  <a:schemeClr val="accent1">
                    <a:lumMod val="75000"/>
                    <a:alpha val="68000"/>
                  </a:schemeClr>
                </a:solidFill>
                <a:latin typeface="Mistral"/>
                <a:cs typeface="Brush Script MT Italic"/>
              </a:rPr>
              <a:t>…</a:t>
            </a:r>
            <a:endParaRPr lang="en-US" sz="2000" spc="100" dirty="0">
              <a:solidFill>
                <a:schemeClr val="accent1">
                  <a:lumMod val="75000"/>
                  <a:alpha val="68000"/>
                </a:schemeClr>
              </a:solidFill>
              <a:latin typeface="Mistral"/>
              <a:cs typeface="Brush Script MT Italic"/>
            </a:endParaRPr>
          </a:p>
        </p:txBody>
      </p:sp>
      <p:pic>
        <p:nvPicPr>
          <p:cNvPr id="10" name="Picture 9" descr="Slide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87426"/>
            <a:ext cx="3048000" cy="600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0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9B0-1676-44D7-9311-90A799D0B22F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51CB-7B7F-4776-A39B-D1BE6EB1D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1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9B0-1676-44D7-9311-90A799D0B22F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51CB-7B7F-4776-A39B-D1BE6EB1D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2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09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34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10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1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12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22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9B0-1676-44D7-9311-90A799D0B22F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51CB-7B7F-4776-A39B-D1BE6EB1D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16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68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91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6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9B0-1676-44D7-9311-90A799D0B22F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51CB-7B7F-4776-A39B-D1BE6EB1D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0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9B0-1676-44D7-9311-90A799D0B22F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51CB-7B7F-4776-A39B-D1BE6EB1D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0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9B0-1676-44D7-9311-90A799D0B22F}" type="datetimeFigureOut">
              <a:rPr lang="en-US" smtClean="0"/>
              <a:t>9/30/15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51CB-7B7F-4776-A39B-D1BE6EB1D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8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9B0-1676-44D7-9311-90A799D0B22F}" type="datetimeFigureOut">
              <a:rPr lang="en-US" smtClean="0"/>
              <a:t>9/30/15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51CB-7B7F-4776-A39B-D1BE6EB1D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2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9B0-1676-44D7-9311-90A799D0B22F}" type="datetimeFigureOut">
              <a:rPr lang="en-US" smtClean="0"/>
              <a:t>9/30/15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51CB-7B7F-4776-A39B-D1BE6EB1D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9B0-1676-44D7-9311-90A799D0B22F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51CB-7B7F-4776-A39B-D1BE6EB1D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2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9B0-1676-44D7-9311-90A799D0B22F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51CB-7B7F-4776-A39B-D1BE6EB1D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7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169B0-1676-44D7-9311-90A799D0B22F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351CB-7B7F-4776-A39B-D1BE6EB1D4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3FC7F-BB59-49AE-A858-3D9562CEAF2C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47AC1-330B-4D78-9DAE-2A17147F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5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ms.gov/Medicare/Coding/ICD10/index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ms.gov/Medicare/Coding/ICD10/2015-ICD-10-CM-and-GEM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ortal.flmmis.com/FLPublic/Provider_AgencyInitiatives/Provider_ICD10/Provider_ICD10Training/tabId/93/Default.aspx" TargetMode="External"/><Relationship Id="rId3" Type="http://schemas.openxmlformats.org/officeDocument/2006/relationships/hyperlink" Target="http://www.ahca.myflorida.com/medicaid/alerts/alerts.s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ICD-10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September 30,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44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53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ICD-9/ICD-10 Codes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Use ICD-9 codes for dates of service through 9/30/15</a:t>
            </a:r>
          </a:p>
          <a:p>
            <a:r>
              <a:rPr lang="en-US" dirty="0" smtClean="0"/>
              <a:t>Use ICD-10 codes for dates of service 10/1/15 and beyond</a:t>
            </a:r>
          </a:p>
          <a:p>
            <a:r>
              <a:rPr lang="en-US" dirty="0" smtClean="0"/>
              <a:t> DO NOT submit claims that contain ICD-9 AND ICD-10 codes</a:t>
            </a:r>
          </a:p>
          <a:p>
            <a:r>
              <a:rPr lang="en-US" dirty="0" smtClean="0"/>
              <a:t>Batch claim files can contain both ICD-9 and ICD-10 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9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ICD-9 codes=13,000</a:t>
            </a:r>
          </a:p>
          <a:p>
            <a:r>
              <a:rPr lang="en-US" dirty="0" smtClean="0"/>
              <a:t>ICD-10 codes= 68,000</a:t>
            </a:r>
          </a:p>
          <a:p>
            <a:r>
              <a:rPr lang="en-US" dirty="0" smtClean="0"/>
              <a:t>ICD-10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3-7 characters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character is alpha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character is numeric</a:t>
            </a:r>
          </a:p>
          <a:p>
            <a:pPr marL="0" indent="0">
              <a:buNone/>
            </a:pPr>
            <a:r>
              <a:rPr lang="en-US" dirty="0" smtClean="0"/>
              <a:t>	Characters 3-7 are alpha or numeric</a:t>
            </a:r>
          </a:p>
          <a:p>
            <a:r>
              <a:rPr lang="en-US" dirty="0" smtClean="0"/>
              <a:t>Always at least 3 characters</a:t>
            </a:r>
          </a:p>
          <a:p>
            <a:r>
              <a:rPr lang="en-US" dirty="0" smtClean="0"/>
              <a:t>Use of decimal after 3 characters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94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direct conversion due to specificity of ICD-10. Some 1-1 but others 1-2,530</a:t>
            </a:r>
          </a:p>
          <a:p>
            <a:r>
              <a:rPr lang="en-US" dirty="0" smtClean="0"/>
              <a:t>Most </a:t>
            </a:r>
            <a:r>
              <a:rPr lang="en-US" dirty="0" smtClean="0"/>
              <a:t>codes </a:t>
            </a:r>
            <a:r>
              <a:rPr lang="en-US" dirty="0" smtClean="0"/>
              <a:t>schools have used </a:t>
            </a:r>
            <a:r>
              <a:rPr lang="en-US" dirty="0" smtClean="0"/>
              <a:t>have changed</a:t>
            </a:r>
          </a:p>
          <a:p>
            <a:r>
              <a:rPr lang="en-US" dirty="0" smtClean="0"/>
              <a:t>School district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13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://www.cms.gov/Medicare/Coding/ICD10/</a:t>
            </a:r>
            <a:r>
              <a:rPr lang="en-US" dirty="0" smtClean="0">
                <a:hlinkClick r:id="rId2"/>
              </a:rPr>
              <a:t>index.html</a:t>
            </a:r>
            <a:endParaRPr lang="en-US" dirty="0" smtClean="0"/>
          </a:p>
          <a:p>
            <a:r>
              <a:rPr lang="en-US" dirty="0" smtClean="0"/>
              <a:t>On left menu, click 2015 ICD-10-CM and GEMS</a:t>
            </a:r>
          </a:p>
          <a:p>
            <a:r>
              <a:rPr lang="en-US" dirty="0" smtClean="0"/>
              <a:t>From there, under Downloads, select 2015 Code Tables and Index zip file</a:t>
            </a:r>
          </a:p>
          <a:p>
            <a:r>
              <a:rPr lang="en-US" dirty="0" smtClean="0"/>
              <a:t>When download complete, open the file titled Tabular to find Tabular List of Diseases and Injuries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14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ICD-10-CM Codes</a:t>
            </a:r>
            <a:br>
              <a:rPr lang="en-US" dirty="0" smtClean="0"/>
            </a:br>
            <a:r>
              <a:rPr lang="en-US" dirty="0" smtClean="0"/>
              <a:t> in Tabular List of Diseases and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Table of contents page-select chapter related to the code</a:t>
            </a:r>
          </a:p>
          <a:p>
            <a:r>
              <a:rPr lang="en-US" dirty="0" smtClean="0"/>
              <a:t>Each chapter has blocks that provide a list of code ranges and their descriptions. Select a block to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00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https://www.cms.gov/Medicare/Coding/ICD10/2015-ICD-10-CM-and-</a:t>
            </a:r>
            <a:r>
              <a:rPr lang="en-US" dirty="0" smtClean="0">
                <a:hlinkClick r:id="rId2"/>
              </a:rPr>
              <a:t>GEMs.html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Enter key words</a:t>
            </a:r>
          </a:p>
          <a:p>
            <a:r>
              <a:rPr lang="en-US" dirty="0" smtClean="0"/>
              <a:t>Generally get multiple results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055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AHCA Portal</a:t>
            </a:r>
            <a:r>
              <a:rPr lang="en-US" dirty="0" smtClean="0"/>
              <a:t> and </a:t>
            </a:r>
            <a:r>
              <a:rPr lang="en-US" dirty="0" err="1" smtClean="0"/>
              <a:t>Asistance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http://portal.flmmis.com/FLPublic/Provider_AgencyInitiatives/Provider_ICD10/Provider_ICD10Training/tabId/93/</a:t>
            </a:r>
            <a:r>
              <a:rPr lang="en-US" dirty="0" smtClean="0">
                <a:hlinkClick r:id="rId2"/>
              </a:rPr>
              <a:t>Default.aspx</a:t>
            </a:r>
            <a:endParaRPr lang="en-US" dirty="0" smtClean="0"/>
          </a:p>
          <a:p>
            <a:r>
              <a:rPr lang="en-US" dirty="0"/>
              <a:t>Training and assistance</a:t>
            </a:r>
          </a:p>
          <a:p>
            <a:pPr lvl="1"/>
            <a:r>
              <a:rPr lang="en-US" dirty="0"/>
              <a:t>Introduction to ICD-10</a:t>
            </a:r>
          </a:p>
          <a:p>
            <a:pPr lvl="1"/>
            <a:r>
              <a:rPr lang="en-US" dirty="0"/>
              <a:t>ICD-10 Coding Basics</a:t>
            </a:r>
          </a:p>
          <a:p>
            <a:pPr lvl="1"/>
            <a:r>
              <a:rPr lang="en-US" dirty="0"/>
              <a:t>Provider Field </a:t>
            </a:r>
            <a:r>
              <a:rPr lang="en-US" dirty="0" smtClean="0"/>
              <a:t>Representatives</a:t>
            </a:r>
            <a:endParaRPr lang="en-US" dirty="0"/>
          </a:p>
          <a:p>
            <a:r>
              <a:rPr lang="en-US" dirty="0" smtClean="0"/>
              <a:t>Sign up for alerts	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://www.ahca.myflorida.com/medicaid/alerts/</a:t>
            </a:r>
            <a:r>
              <a:rPr lang="en-US" dirty="0" smtClean="0">
                <a:hlinkClick r:id="rId3"/>
              </a:rPr>
              <a:t>alerts.shtml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333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20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301</Words>
  <Application>Microsoft Macintosh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ICD-10 Resources</vt:lpstr>
      <vt:lpstr> ICD-9/ICD-10 Codes Dates</vt:lpstr>
      <vt:lpstr>Code Structure</vt:lpstr>
      <vt:lpstr>Crosswalk</vt:lpstr>
      <vt:lpstr>CMS Website</vt:lpstr>
      <vt:lpstr>Finding ICD-10-CM Codes  in Tabular List of Diseases and Injuries</vt:lpstr>
      <vt:lpstr>GEMS </vt:lpstr>
      <vt:lpstr>AHCA Portal and Asistance</vt:lpstr>
      <vt:lpstr> </vt:lpstr>
      <vt:lpstr> </vt:lpstr>
    </vt:vector>
  </TitlesOfParts>
  <Company>Florida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Florida Department of Education</dc:creator>
  <cp:lastModifiedBy>Anne Glass</cp:lastModifiedBy>
  <cp:revision>26</cp:revision>
  <cp:lastPrinted>2015-09-30T16:25:22Z</cp:lastPrinted>
  <dcterms:created xsi:type="dcterms:W3CDTF">2013-02-28T15:55:32Z</dcterms:created>
  <dcterms:modified xsi:type="dcterms:W3CDTF">2015-09-30T16:48:44Z</dcterms:modified>
</cp:coreProperties>
</file>